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1" r:id="rId12"/>
    <p:sldId id="310" r:id="rId13"/>
    <p:sldId id="292" r:id="rId14"/>
    <p:sldId id="293" r:id="rId15"/>
    <p:sldId id="309" r:id="rId16"/>
    <p:sldId id="294" r:id="rId17"/>
    <p:sldId id="302" r:id="rId18"/>
    <p:sldId id="295" r:id="rId19"/>
    <p:sldId id="308" r:id="rId20"/>
    <p:sldId id="298" r:id="rId21"/>
    <p:sldId id="267" r:id="rId22"/>
    <p:sldId id="268" r:id="rId23"/>
    <p:sldId id="269" r:id="rId24"/>
    <p:sldId id="303" r:id="rId25"/>
    <p:sldId id="304" r:id="rId26"/>
    <p:sldId id="305" r:id="rId27"/>
    <p:sldId id="307" r:id="rId28"/>
    <p:sldId id="306" r:id="rId29"/>
    <p:sldId id="299" r:id="rId30"/>
    <p:sldId id="301" r:id="rId31"/>
    <p:sldId id="270" r:id="rId32"/>
    <p:sldId id="271" r:id="rId33"/>
    <p:sldId id="272" r:id="rId34"/>
    <p:sldId id="300" r:id="rId35"/>
    <p:sldId id="297" r:id="rId36"/>
    <p:sldId id="311" r:id="rId37"/>
    <p:sldId id="289" r:id="rId38"/>
    <p:sldId id="290" r:id="rId3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16AFA0-0413-45E2-A325-D4C2EBF28F55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91"/>
            <p14:sldId id="310"/>
            <p14:sldId id="292"/>
            <p14:sldId id="293"/>
            <p14:sldId id="309"/>
            <p14:sldId id="294"/>
            <p14:sldId id="302"/>
            <p14:sldId id="295"/>
            <p14:sldId id="308"/>
            <p14:sldId id="298"/>
            <p14:sldId id="267"/>
            <p14:sldId id="268"/>
            <p14:sldId id="269"/>
            <p14:sldId id="303"/>
            <p14:sldId id="304"/>
            <p14:sldId id="305"/>
            <p14:sldId id="307"/>
            <p14:sldId id="306"/>
            <p14:sldId id="299"/>
            <p14:sldId id="301"/>
            <p14:sldId id="270"/>
            <p14:sldId id="271"/>
            <p14:sldId id="272"/>
            <p14:sldId id="300"/>
            <p14:sldId id="297"/>
            <p14:sldId id="311"/>
            <p14:sldId id="289"/>
            <p14:sldId id="2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vneet Grewal" initials="N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94660"/>
  </p:normalViewPr>
  <p:slideViewPr>
    <p:cSldViewPr showGuides="1">
      <p:cViewPr>
        <p:scale>
          <a:sx n="50" d="100"/>
          <a:sy n="50" d="100"/>
        </p:scale>
        <p:origin x="-2242" y="-8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77AC5D8-381E-40A4-B27A-F12B30D3A73D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C04AAD4-D55C-4C77-A362-C49078E0D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94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FC7FA8-B3B3-4A3A-AD41-0915D21C523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94189FD-4215-4B72-A6B9-F075FFC943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4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9CD3800-90A1-4C7D-8BC2-2DD61EC64771}" type="slidenum">
              <a:rPr lang="en-US" altLang="en-US" smtClean="0">
                <a:latin typeface="Calibri" pitchFamily="34" charset="0"/>
              </a:rPr>
              <a:pPr/>
              <a:t>2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09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2207C37-C3B8-49AC-A7E8-D5DF5FDDB9D0}" type="slidenum">
              <a:rPr lang="en-US" altLang="en-US" smtClean="0">
                <a:latin typeface="Calibri" pitchFamily="34" charset="0"/>
              </a:rPr>
              <a:pPr/>
              <a:t>23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07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Eviction</a:t>
            </a:r>
            <a:r>
              <a:rPr lang="en-US" baseline="0" dirty="0" smtClean="0"/>
              <a:t> b/c of 911 calls, also FHA violation; under state law, jurisdictions cannot have laws limiting survivors’ ability to call 911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189FD-4215-4B72-A6B9-F075FFC943E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22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895BCF8-F600-4ED9-BD94-8D968C9D1B81}" type="slidenum">
              <a:rPr lang="en-US" altLang="en-US" smtClean="0">
                <a:latin typeface="Calibri" pitchFamily="34" charset="0"/>
              </a:rPr>
              <a:pPr/>
              <a:t>31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56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146D3C4-1D91-46FE-82FF-CF4B5E13D3F3}" type="slidenum">
              <a:rPr lang="en-US" altLang="en-US" smtClean="0">
                <a:latin typeface="Calibri" pitchFamily="34" charset="0"/>
              </a:rPr>
              <a:pPr/>
              <a:t>32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984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52D31F0-A8CC-44E2-BFB8-10DC4F8ED941}" type="slidenum">
              <a:rPr lang="en-US" altLang="en-US" smtClean="0">
                <a:latin typeface="Calibri" pitchFamily="34" charset="0"/>
              </a:rPr>
              <a:pPr/>
              <a:t>33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628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14D9EB7-B87A-44C4-A4CA-84E6573EAD9B}" type="slidenum">
              <a:rPr lang="en-US" altLang="en-US" smtClean="0">
                <a:latin typeface="Calibri" pitchFamily="34" charset="0"/>
              </a:rPr>
              <a:pPr/>
              <a:t>37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2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976C626-FA24-4E53-97FF-758A24065FD5}" type="slidenum">
              <a:rPr lang="en-US" altLang="en-US" smtClean="0">
                <a:latin typeface="Calibri" pitchFamily="34" charset="0"/>
              </a:rPr>
              <a:pPr/>
              <a:t>3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04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2E9FAC2-8606-4AEC-B191-33C64F4F6116}" type="slidenum">
              <a:rPr lang="en-US" altLang="en-US" smtClean="0">
                <a:latin typeface="Calibri" pitchFamily="34" charset="0"/>
              </a:rPr>
              <a:pPr/>
              <a:t>4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9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A5A11CC-FB4B-4648-9C30-B626D817EFA1}" type="slidenum">
              <a:rPr lang="en-US" altLang="en-US" smtClean="0">
                <a:latin typeface="Calibri" pitchFamily="34" charset="0"/>
              </a:rPr>
              <a:pPr/>
              <a:t>5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75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EE4DED2-435A-4D6C-92DB-EE6DAB13DB50}" type="slidenum">
              <a:rPr lang="en-US" altLang="en-US" smtClean="0">
                <a:latin typeface="Calibri" pitchFamily="34" charset="0"/>
              </a:rPr>
              <a:pPr/>
              <a:t>8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03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472544E-51A5-4E8C-A687-CBAA2D12B7D1}" type="slidenum">
              <a:rPr lang="en-US" altLang="en-US" smtClean="0">
                <a:latin typeface="Calibri" pitchFamily="34" charset="0"/>
              </a:rPr>
              <a:pPr/>
              <a:t>9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86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8B4C59F-B41A-4AD8-A12C-3A12A3B380BA}" type="slidenum">
              <a:rPr lang="en-US" altLang="en-US" smtClean="0">
                <a:latin typeface="Calibri" pitchFamily="34" charset="0"/>
              </a:rPr>
              <a:pPr/>
              <a:t>10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443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3498B6A-F454-4D8E-B4D4-E4C7B0DB8C23}" type="slidenum">
              <a:rPr lang="en-US" altLang="en-US" smtClean="0">
                <a:latin typeface="Calibri" pitchFamily="34" charset="0"/>
              </a:rPr>
              <a:pPr/>
              <a:t>21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72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686" indent="-296417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671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939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4208" indent="-237134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8476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2744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7013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31280" indent="-2371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54485EC-B515-4B4E-9E41-FF13DD36EC59}" type="slidenum">
              <a:rPr lang="en-US" altLang="en-US" smtClean="0">
                <a:latin typeface="Calibri" pitchFamily="34" charset="0"/>
              </a:rPr>
              <a:pPr/>
              <a:t>22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1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2262" y="533400"/>
            <a:ext cx="8556938" cy="1470025"/>
          </a:xfrm>
        </p:spPr>
        <p:txBody>
          <a:bodyPr/>
          <a:lstStyle>
            <a:lvl1pPr algn="l">
              <a:defRPr b="1" baseline="0"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r>
              <a:rPr lang="en-US" dirty="0" smtClean="0"/>
              <a:t>ENTER SESSION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975" y="4419600"/>
            <a:ext cx="64008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7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speaker names here </a:t>
            </a:r>
          </a:p>
          <a:p>
            <a:r>
              <a:rPr lang="en-US" dirty="0" smtClean="0"/>
              <a:t>Ex. Mike Dayao, State Bar of California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81000" y="533400"/>
            <a:ext cx="8382000" cy="0"/>
          </a:xfrm>
          <a:prstGeom prst="line">
            <a:avLst/>
          </a:prstGeom>
          <a:ln w="952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81000" y="3980021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0" dirty="0" smtClean="0">
                <a:solidFill>
                  <a:schemeClr val="bg1"/>
                </a:solidFill>
              </a:rPr>
              <a:t>Speakers:</a:t>
            </a:r>
            <a:endParaRPr lang="en-US" sz="2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4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5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080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8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1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52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-1"/>
            <a:ext cx="9144001" cy="6858001"/>
            <a:chOff x="-2" y="-1"/>
            <a:chExt cx="9144001" cy="6858001"/>
          </a:xfrm>
        </p:grpSpPr>
        <p:sp>
          <p:nvSpPr>
            <p:cNvPr id="8" name="Rectangle 7"/>
            <p:cNvSpPr/>
            <p:nvPr userDrawn="1"/>
          </p:nvSpPr>
          <p:spPr>
            <a:xfrm>
              <a:off x="-2" y="-1"/>
              <a:ext cx="9144001" cy="6858001"/>
            </a:xfrm>
            <a:prstGeom prst="rect">
              <a:avLst/>
            </a:prstGeom>
            <a:blipFill>
              <a:blip r:embed="rId9" cstate="print">
                <a:alphaModFix amt="86000"/>
                <a:extLst/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-2" y="6324600"/>
              <a:ext cx="9144001" cy="533400"/>
            </a:xfrm>
            <a:prstGeom prst="rect">
              <a:avLst/>
            </a:prstGeom>
            <a:solidFill>
              <a:srgbClr val="56AA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828798" y="6400800"/>
              <a:ext cx="548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Pathways to Justice Conference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sym typeface="Wingdings"/>
                </a:rPr>
                <a:t>  </a:t>
              </a:r>
              <a:r>
                <a:rPr lang="en-US" dirty="0" smtClean="0">
                  <a:solidFill>
                    <a:schemeClr val="bg1"/>
                  </a:solidFill>
                </a:rPr>
                <a:t>June 10 – 11, 2015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4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Antique Oliv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.gov/offices/fheo/library/11-domestic-violence-memo-with-attachment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lp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palomares@nls-la.org" TargetMode="External"/><Relationship Id="rId2" Type="http://schemas.openxmlformats.org/officeDocument/2006/relationships/hyperlink" Target="mailto:ngrewal@wclp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williams@nhlp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rvationdatabase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in Subsidized Housing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74" y="4419600"/>
            <a:ext cx="8016026" cy="1752600"/>
          </a:xfrm>
        </p:spPr>
        <p:txBody>
          <a:bodyPr/>
          <a:lstStyle/>
          <a:p>
            <a:r>
              <a:rPr lang="en-US" dirty="0" smtClean="0"/>
              <a:t>Navneet K. Grewal, Western Center on Law and Poverty </a:t>
            </a:r>
          </a:p>
          <a:p>
            <a:r>
              <a:rPr lang="en-US" dirty="0" smtClean="0"/>
              <a:t>Maria Palomares, Neighborhood Legal Services</a:t>
            </a:r>
          </a:p>
          <a:p>
            <a:r>
              <a:rPr lang="en-US" dirty="0" smtClean="0"/>
              <a:t>Renee Williams, National Housing Law Project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98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Common Violations</a:t>
            </a:r>
            <a:endParaRPr lang="en-US" sz="2400" dirty="0">
              <a:ea typeface="+mj-ea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Nonpayment of rent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Breach of </a:t>
            </a:r>
            <a:r>
              <a:rPr lang="en-US" dirty="0" smtClean="0"/>
              <a:t>lease</a:t>
            </a:r>
          </a:p>
          <a:p>
            <a:pPr marL="788988" lvl="1" indent="-514350">
              <a:buFont typeface="+mj-lt"/>
              <a:buAutoNum type="romanLcPeriod"/>
              <a:defRPr/>
            </a:pPr>
            <a:r>
              <a:rPr lang="en-US" dirty="0" smtClean="0"/>
              <a:t>Late payments</a:t>
            </a:r>
          </a:p>
          <a:p>
            <a:pPr marL="788988" lvl="1" indent="-514350">
              <a:buFont typeface="+mj-lt"/>
              <a:buAutoNum type="romanLcPeriod"/>
              <a:defRPr/>
            </a:pPr>
            <a:r>
              <a:rPr lang="en-US" dirty="0" smtClean="0"/>
              <a:t>Unauthorized occupants</a:t>
            </a:r>
          </a:p>
          <a:p>
            <a:pPr marL="788988" lvl="1" indent="-514350">
              <a:buFont typeface="+mj-lt"/>
              <a:buAutoNum type="romanLcPeriod"/>
              <a:defRPr/>
            </a:pPr>
            <a:r>
              <a:rPr lang="en-US" dirty="0" smtClean="0"/>
              <a:t>Disruptive behavior</a:t>
            </a:r>
          </a:p>
          <a:p>
            <a:pPr marL="788988" lvl="1" indent="-514350">
              <a:buFont typeface="+mj-lt"/>
              <a:buAutoNum type="romanLcPeriod"/>
              <a:defRPr/>
            </a:pPr>
            <a:r>
              <a:rPr lang="en-US" dirty="0" smtClean="0"/>
              <a:t>Damaging the property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Unreported </a:t>
            </a:r>
            <a:r>
              <a:rPr lang="en-US" dirty="0"/>
              <a:t>Income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Failure to pay utilities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Criminal </a:t>
            </a:r>
            <a:r>
              <a:rPr lang="en-US" dirty="0"/>
              <a:t>Activity/Drug use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Fraud/Misrepresentation </a:t>
            </a:r>
          </a:p>
          <a:p>
            <a:pPr>
              <a:buFont typeface="Wingdings 2" charset="0"/>
              <a:buChar char=""/>
              <a:defRPr/>
            </a:pPr>
            <a:endParaRPr lang="en-US" dirty="0"/>
          </a:p>
          <a:p>
            <a:pPr>
              <a:buFont typeface="Wingdings 2" charset="0"/>
              <a:buChar char=""/>
              <a:defRPr/>
            </a:pPr>
            <a:endParaRPr lang="en-US" dirty="0"/>
          </a:p>
          <a:p>
            <a:pPr>
              <a:buFont typeface="Wingdings 2" charset="0"/>
              <a:buChar char=""/>
              <a:defRPr/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CA3654-D5AC-4544-B664-B25550587567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2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Nonpayment of 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programs – participants pay 30% of adjusted income toward rent</a:t>
            </a:r>
          </a:p>
          <a:p>
            <a:r>
              <a:rPr lang="en-US" dirty="0" smtClean="0"/>
              <a:t>Variations in voucher, tax credit programs</a:t>
            </a:r>
          </a:p>
          <a:p>
            <a:r>
              <a:rPr lang="en-US" dirty="0" smtClean="0"/>
              <a:t>Is the rent calculated correctly? </a:t>
            </a:r>
          </a:p>
          <a:p>
            <a:r>
              <a:rPr lang="en-US" dirty="0" smtClean="0"/>
              <a:t>Are there additional charges (e.g., late fees or illegal pet fee if RAC) being combined with rent?</a:t>
            </a:r>
          </a:p>
          <a:p>
            <a:r>
              <a:rPr lang="en-US" dirty="0" smtClean="0"/>
              <a:t>If rent control, was the RSO increase approved by the PHA?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8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Breach of Lease: Late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late payments?</a:t>
            </a:r>
          </a:p>
          <a:p>
            <a:r>
              <a:rPr lang="en-US" dirty="0" smtClean="0"/>
              <a:t>Does the landlord continually accept late 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6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Breach of Lease: Unauthorized Occupants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Overstaying amount of time someone can stay as guest </a:t>
            </a:r>
          </a:p>
          <a:p>
            <a:r>
              <a:rPr lang="en-US" dirty="0" smtClean="0"/>
              <a:t>Not adding someone to household </a:t>
            </a:r>
          </a:p>
          <a:p>
            <a:r>
              <a:rPr lang="en-US" dirty="0" smtClean="0"/>
              <a:t>RSO exceptions (be careful however that the defense is not inconsistent with what is reported to PHA)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53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Breach of Lease: Disruptive 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Fights</a:t>
            </a:r>
          </a:p>
          <a:p>
            <a:r>
              <a:rPr lang="en-US" dirty="0" smtClean="0"/>
              <a:t>Attacking an employee </a:t>
            </a:r>
          </a:p>
          <a:p>
            <a:r>
              <a:rPr lang="en-US" dirty="0" smtClean="0"/>
              <a:t>Nuisance </a:t>
            </a:r>
            <a:endParaRPr lang="en-US" dirty="0"/>
          </a:p>
          <a:p>
            <a:r>
              <a:rPr lang="en-US" dirty="0" smtClean="0"/>
              <a:t>Defenses: RAC and Proof</a:t>
            </a:r>
          </a:p>
        </p:txBody>
      </p:sp>
    </p:spTree>
    <p:extLst>
      <p:ext uri="{BB962C8B-B14F-4D97-AF65-F5344CB8AC3E}">
        <p14:creationId xmlns:p14="http://schemas.microsoft.com/office/powerpoint/2010/main" val="3049000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Breach of Lease: Damaging the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versus minor damage</a:t>
            </a:r>
          </a:p>
          <a:p>
            <a:r>
              <a:rPr lang="en-US" dirty="0" smtClean="0"/>
              <a:t>Has landlord refused to maintain and upkeep unit?</a:t>
            </a:r>
          </a:p>
          <a:p>
            <a:r>
              <a:rPr lang="en-US" dirty="0"/>
              <a:t>R</a:t>
            </a:r>
            <a:r>
              <a:rPr lang="en-US" dirty="0" smtClean="0"/>
              <a:t>esult of domestic violence?</a:t>
            </a:r>
          </a:p>
          <a:p>
            <a:r>
              <a:rPr lang="en-US" dirty="0" smtClean="0"/>
              <a:t>Proof? </a:t>
            </a:r>
          </a:p>
          <a:p>
            <a:pPr lvl="1"/>
            <a:r>
              <a:rPr lang="en-US" dirty="0" smtClean="0"/>
              <a:t>Discovery: request proof of up keep, is the unit in REAP, or failed HQS inspections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75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Unreported Income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Sporadic jobs (i.e. seasonal retail)</a:t>
            </a:r>
          </a:p>
          <a:p>
            <a:r>
              <a:rPr lang="en-US" dirty="0" smtClean="0"/>
              <a:t>Informal jobs (i.e. babysitting)</a:t>
            </a:r>
          </a:p>
          <a:p>
            <a:r>
              <a:rPr lang="en-US" dirty="0" smtClean="0"/>
              <a:t>Other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70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Pay Utilities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Utilities disconnected for unit</a:t>
            </a:r>
          </a:p>
          <a:p>
            <a:r>
              <a:rPr lang="en-US" dirty="0" smtClean="0"/>
              <a:t>Short-term versus long-term outage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24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activity – </a:t>
            </a:r>
            <a:r>
              <a:rPr lang="en-US" i="1" dirty="0" smtClean="0"/>
              <a:t>Rucker</a:t>
            </a:r>
            <a:r>
              <a:rPr lang="en-US" dirty="0" smtClean="0"/>
              <a:t> “one strike” </a:t>
            </a:r>
          </a:p>
          <a:p>
            <a:r>
              <a:rPr lang="en-US" dirty="0" smtClean="0"/>
              <a:t>Physical violence</a:t>
            </a:r>
          </a:p>
          <a:p>
            <a:r>
              <a:rPr lang="en-US" dirty="0" smtClean="0"/>
              <a:t>On or off premises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10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Fraud/Misrepresentation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statements</a:t>
            </a:r>
          </a:p>
          <a:p>
            <a:r>
              <a:rPr lang="en-US" dirty="0" smtClean="0"/>
              <a:t>Omission of important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9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What We Will Cover</a:t>
            </a:r>
            <a:endParaRPr lang="en-US" dirty="0"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Brief introduction to federally subsidized housing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Evictions versus terminations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The “good cause” requirement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Common eviction scenarios and responses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Administrative hearings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Q&amp;A</a:t>
            </a:r>
          </a:p>
          <a:p>
            <a:endParaRPr lang="en-US" altLang="en-US" sz="2400" dirty="0" smtClean="0">
              <a:ea typeface="ＭＳ Ｐゴシック" pitchFamily="34" charset="-128"/>
            </a:endParaRPr>
          </a:p>
          <a:p>
            <a:endParaRPr lang="en-US" altLang="en-US" sz="2400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6EE30C-80B9-4269-A894-2ADA7E604631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eviction responses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07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Common Eviction Responses</a:t>
            </a:r>
            <a:endParaRPr lang="en-US" dirty="0">
              <a:ea typeface="+mj-ea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>Violation cured within required time period</a:t>
            </a:r>
          </a:p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>Waiver and laches</a:t>
            </a:r>
          </a:p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>Warranty of Habitability</a:t>
            </a:r>
          </a:p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>Retaliation</a:t>
            </a:r>
          </a:p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>Discrimination 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Reasonable accommodation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Violence Against Women Act (VAWA)/CCP 1161.3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Language </a:t>
            </a:r>
          </a:p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>Relief from Forfeiture (CCP 1179)</a:t>
            </a:r>
          </a:p>
          <a:p>
            <a:pPr marL="274638" lvl="1" indent="0">
              <a:buFont typeface="Wingdings" pitchFamily="2" charset="2"/>
              <a:buNone/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lvl="1"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lvl="1"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lvl="1"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lvl="1"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A63E7A-E4B4-4ACA-A1A0-7A7EE0C02D1B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Mitigating Factors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mtClean="0">
                <a:ea typeface="ＭＳ Ｐゴシック" pitchFamily="34" charset="-128"/>
              </a:rPr>
              <a:t>Mitigating Factors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Seriousness of offense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Extent of participation or culpability of individual family members (24 C.F.R. Section 982.552(c)(2))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Mitigating circumstances related to disability*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Mitigating circumstances related to language barrier (LEP)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Effects of termination of assistance on other family members who were not involved</a:t>
            </a:r>
          </a:p>
          <a:p>
            <a:r>
              <a:rPr lang="en-US" altLang="en-US" smtClean="0">
                <a:ea typeface="ＭＳ Ｐゴシック" pitchFamily="34" charset="-128"/>
              </a:rPr>
              <a:t>Some courts require the PHA/landlord to consider mitigating factors before commencing eviction</a:t>
            </a:r>
          </a:p>
          <a:p>
            <a:pPr lvl="1"/>
            <a:endParaRPr lang="en-US" altLang="en-US" smtClean="0">
              <a:ea typeface="ＭＳ Ｐゴシック" pitchFamily="34" charset="-128"/>
            </a:endParaRPr>
          </a:p>
          <a:p>
            <a:pPr lvl="1"/>
            <a:endParaRPr lang="en-US" altLang="en-US" smtClean="0">
              <a:ea typeface="ＭＳ Ｐゴシック" pitchFamily="34" charset="-128"/>
            </a:endParaRPr>
          </a:p>
          <a:p>
            <a:pPr lvl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C2A1C3-3973-49C2-8414-E585ACEF42BE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Nonpayment of rent</a:t>
            </a:r>
            <a:endParaRPr lang="en-US" sz="2400" dirty="0">
              <a:ea typeface="+mj-ea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smtClean="0">
                <a:ea typeface="ＭＳ Ｐゴシック" pitchFamily="34" charset="-128"/>
              </a:rPr>
              <a:t>Nonpayment of rent is often a serious lease violation; can also result in termination of subsidy</a:t>
            </a:r>
          </a:p>
          <a:p>
            <a:r>
              <a:rPr lang="en-US" altLang="en-US" smtClean="0">
                <a:ea typeface="ＭＳ Ｐゴシック" pitchFamily="34" charset="-128"/>
              </a:rPr>
              <a:t>Defenses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Cal. limitation: cannot demand rent more than one year past due.  CCP 1161(2).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Improper calculation of rent; failure to recertify correctly.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Inclusion of other charges with rent (i.e. late fee)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Tender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Refusal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Warranty of habitability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Fair Debt Collection Practices Act; Bankruptcy</a:t>
            </a: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pPr lvl="1"/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CC0EF0-EDDA-46CF-ADF1-35212AE93DC5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Breach of Lease : Late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instances of late rent payment could potentially constitute good cause for eviction. </a:t>
            </a:r>
          </a:p>
          <a:p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Tender</a:t>
            </a:r>
          </a:p>
          <a:p>
            <a:pPr lvl="1"/>
            <a:r>
              <a:rPr lang="en-US" dirty="0" smtClean="0"/>
              <a:t>Refusal to accept rent</a:t>
            </a:r>
          </a:p>
          <a:p>
            <a:pPr lvl="1"/>
            <a:r>
              <a:rPr lang="en-US" dirty="0" smtClean="0"/>
              <a:t>Waiver (previously accepted late payments) </a:t>
            </a:r>
          </a:p>
          <a:p>
            <a:pPr lvl="1"/>
            <a:r>
              <a:rPr lang="en-US" dirty="0" smtClean="0"/>
              <a:t>No harm to the housing provider </a:t>
            </a:r>
          </a:p>
        </p:txBody>
      </p:sp>
    </p:spTree>
    <p:extLst>
      <p:ext uri="{BB962C8B-B14F-4D97-AF65-F5344CB8AC3E}">
        <p14:creationId xmlns:p14="http://schemas.microsoft.com/office/powerpoint/2010/main" val="3580581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Breach of Lease: Unauthorized Occupants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While tenants can have short-term guests, issues arise when the guest begins living in the unit without reporting the change in household composition.</a:t>
            </a:r>
          </a:p>
          <a:p>
            <a:r>
              <a:rPr lang="en-US" sz="2600" dirty="0" smtClean="0"/>
              <a:t>Responses </a:t>
            </a:r>
          </a:p>
          <a:p>
            <a:pPr lvl="1"/>
            <a:r>
              <a:rPr lang="en-US" sz="2600" dirty="0" smtClean="0"/>
              <a:t>Person merely a guest</a:t>
            </a:r>
          </a:p>
          <a:p>
            <a:pPr lvl="2"/>
            <a:r>
              <a:rPr lang="en-US" sz="2600" dirty="0" smtClean="0"/>
              <a:t>Show person has other residence, receives mail elsewhere, etc.</a:t>
            </a:r>
          </a:p>
          <a:p>
            <a:pPr lvl="1"/>
            <a:r>
              <a:rPr lang="en-US" sz="2600" dirty="0" smtClean="0"/>
              <a:t>Not a serious lease violation</a:t>
            </a:r>
          </a:p>
          <a:p>
            <a:pPr lvl="1"/>
            <a:r>
              <a:rPr lang="en-US" sz="2600" dirty="0" smtClean="0"/>
              <a:t>Cure </a:t>
            </a:r>
          </a:p>
          <a:p>
            <a:pPr lvl="1"/>
            <a:r>
              <a:rPr lang="en-US" sz="2600" dirty="0" smtClean="0"/>
              <a:t>Waiver (accepted rent knowing of additional occupant)</a:t>
            </a:r>
          </a:p>
        </p:txBody>
      </p:sp>
    </p:spTree>
    <p:extLst>
      <p:ext uri="{BB962C8B-B14F-4D97-AF65-F5344CB8AC3E}">
        <p14:creationId xmlns:p14="http://schemas.microsoft.com/office/powerpoint/2010/main" val="432854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Breach of Lease: Disruptive 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Other residents are entitled to live undisturbed in their units. However, so-called “disruptive behavior” can arise from circumstances beyond control of the tenant, such as domestic violence, or mental disability.</a:t>
            </a:r>
          </a:p>
          <a:p>
            <a:r>
              <a:rPr lang="en-US" sz="2400" dirty="0" smtClean="0"/>
              <a:t>Responses</a:t>
            </a:r>
          </a:p>
          <a:p>
            <a:pPr lvl="1"/>
            <a:r>
              <a:rPr lang="en-US" sz="2400" dirty="0" smtClean="0"/>
              <a:t>Isolated incident/ not serious violation</a:t>
            </a:r>
          </a:p>
          <a:p>
            <a:pPr lvl="1"/>
            <a:r>
              <a:rPr lang="en-US" sz="2400" dirty="0" smtClean="0"/>
              <a:t>Domestic violence</a:t>
            </a:r>
          </a:p>
          <a:p>
            <a:pPr lvl="2"/>
            <a:r>
              <a:rPr lang="en-US" dirty="0" smtClean="0"/>
              <a:t>VAWA 2013</a:t>
            </a:r>
          </a:p>
          <a:p>
            <a:pPr lvl="3"/>
            <a:r>
              <a:rPr lang="en-US" dirty="0" smtClean="0"/>
              <a:t>42 U.S.C. § 14043e-11(b)</a:t>
            </a:r>
          </a:p>
          <a:p>
            <a:pPr lvl="4"/>
            <a:r>
              <a:rPr lang="en-US" dirty="0" smtClean="0"/>
              <a:t>Tenant who is a victim of DV cannot be evicted/terminated because he/she is a victim</a:t>
            </a:r>
          </a:p>
          <a:p>
            <a:pPr lvl="4"/>
            <a:r>
              <a:rPr lang="en-US" dirty="0" smtClean="0"/>
              <a:t>Victim cannot be evicted/terminated for “criminal activity” relating to DV</a:t>
            </a:r>
            <a:endParaRPr lang="en-US" dirty="0"/>
          </a:p>
          <a:p>
            <a:pPr lvl="4"/>
            <a:endParaRPr lang="en-US" dirty="0" smtClean="0"/>
          </a:p>
          <a:p>
            <a:pPr lvl="3"/>
            <a:endParaRPr lang="en-US" sz="24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21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Breach of Lease: Disruptive Behavior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36688"/>
            <a:ext cx="8839200" cy="4964112"/>
          </a:xfrm>
        </p:spPr>
        <p:txBody>
          <a:bodyPr>
            <a:normAutofit fontScale="92500" lnSpcReduction="20000"/>
          </a:bodyPr>
          <a:lstStyle/>
          <a:p>
            <a:pPr marL="971550" lvl="1" indent="-457200"/>
            <a:r>
              <a:rPr lang="en-US" sz="3000" dirty="0" smtClean="0"/>
              <a:t>Domestic violence (cont.)</a:t>
            </a:r>
          </a:p>
          <a:p>
            <a:pPr marL="1371600" lvl="2" indent="-457200"/>
            <a:r>
              <a:rPr lang="en-US" sz="2600" dirty="0" smtClean="0"/>
              <a:t>Fair Housing Act</a:t>
            </a:r>
          </a:p>
          <a:p>
            <a:pPr marL="1828800" lvl="3" indent="-457200"/>
            <a:r>
              <a:rPr lang="en-US" sz="2200" dirty="0" smtClean="0"/>
              <a:t>Evicting/terminating female survivors because of DV could constitute sex discrimination </a:t>
            </a:r>
          </a:p>
          <a:p>
            <a:pPr marL="1828800" lvl="3" indent="-457200"/>
            <a:r>
              <a:rPr lang="en-US" sz="2200" dirty="0" smtClean="0"/>
              <a:t>HUD </a:t>
            </a:r>
            <a:r>
              <a:rPr lang="en-US" sz="2200" dirty="0"/>
              <a:t>Memo: </a:t>
            </a: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www.hud.gov/offices/fheo/library/11-domestic-violence-memo-with-attachment.pdf</a:t>
            </a:r>
            <a:endParaRPr lang="en-US" sz="2200" dirty="0" smtClean="0"/>
          </a:p>
          <a:p>
            <a:pPr marL="1371600" lvl="2" indent="-457200"/>
            <a:r>
              <a:rPr lang="en-US" sz="2600" dirty="0" smtClean="0"/>
              <a:t>CCP § 1161.3</a:t>
            </a:r>
          </a:p>
          <a:p>
            <a:pPr marL="1828800" lvl="3" indent="-457200"/>
            <a:r>
              <a:rPr lang="en-US" sz="2200" dirty="0" smtClean="0"/>
              <a:t>LL cannot terminate tenancy because of DV</a:t>
            </a:r>
          </a:p>
          <a:p>
            <a:pPr marL="2286000" lvl="4" indent="-457200"/>
            <a:r>
              <a:rPr lang="en-US" sz="2200" dirty="0" smtClean="0"/>
              <a:t>Exception:  Perpetrator cannot live in the same unit.</a:t>
            </a:r>
          </a:p>
          <a:p>
            <a:pPr marL="971550" lvl="1" indent="-457200"/>
            <a:r>
              <a:rPr lang="en-US" sz="3000" dirty="0" smtClean="0"/>
              <a:t>Reasonable accommodation</a:t>
            </a:r>
          </a:p>
          <a:p>
            <a:pPr marL="1371600" lvl="2" indent="-457200"/>
            <a:r>
              <a:rPr lang="en-US" sz="2600" dirty="0" smtClean="0"/>
              <a:t>Show link between disability and behavior (e.g., attack on employee, smoking in unit)</a:t>
            </a:r>
          </a:p>
          <a:p>
            <a:pPr marL="1371600" lvl="2" indent="-457200"/>
            <a:r>
              <a:rPr lang="en-US" sz="2600" dirty="0" smtClean="0"/>
              <a:t>Direct threat exception</a:t>
            </a:r>
          </a:p>
          <a:p>
            <a:pPr marL="1828800" lvl="3" indent="-457200"/>
            <a:r>
              <a:rPr lang="en-US" sz="1900" dirty="0" smtClean="0"/>
              <a:t>Accommodation that will mitigate threat </a:t>
            </a:r>
          </a:p>
          <a:p>
            <a:pPr marL="1371600" lvl="2" indent="-457200"/>
            <a:endParaRPr lang="en-US" sz="2000" dirty="0"/>
          </a:p>
          <a:p>
            <a:pPr marL="1828800" lvl="3" indent="-457200"/>
            <a:endParaRPr lang="en-US" dirty="0" smtClean="0"/>
          </a:p>
          <a:p>
            <a:pPr marL="1828800" lvl="3" indent="-457200"/>
            <a:endParaRPr lang="en-US" dirty="0"/>
          </a:p>
          <a:p>
            <a:pPr marL="1828800" lvl="3" indent="-457200"/>
            <a:endParaRPr lang="en-US" dirty="0" smtClean="0"/>
          </a:p>
          <a:p>
            <a:pPr marL="1828800" lvl="3" indent="-457200"/>
            <a:endParaRPr lang="en-US" dirty="0"/>
          </a:p>
          <a:p>
            <a:pPr marL="1828800" lvl="3" indent="-457200"/>
            <a:endParaRPr lang="en-US" dirty="0" smtClean="0"/>
          </a:p>
          <a:p>
            <a:pPr marL="1828800" lvl="3" indent="-457200"/>
            <a:endParaRPr lang="en-US" dirty="0"/>
          </a:p>
          <a:p>
            <a:pPr marL="1828800" lvl="3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90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Breach of Lease: Damaging the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Damage is minor/part of normal wear &amp; tear</a:t>
            </a:r>
          </a:p>
          <a:p>
            <a:pPr lvl="1"/>
            <a:r>
              <a:rPr lang="en-US" dirty="0" smtClean="0"/>
              <a:t>Landlord failed to perform unit upkeep</a:t>
            </a:r>
          </a:p>
          <a:p>
            <a:pPr lvl="1"/>
            <a:r>
              <a:rPr lang="en-US" dirty="0" smtClean="0"/>
              <a:t>Cure</a:t>
            </a:r>
          </a:p>
          <a:p>
            <a:pPr lvl="1"/>
            <a:r>
              <a:rPr lang="en-US" dirty="0" smtClean="0"/>
              <a:t>Damage is the result of domestic violence/abuse</a:t>
            </a:r>
          </a:p>
          <a:p>
            <a:pPr lvl="2"/>
            <a:r>
              <a:rPr lang="en-US" dirty="0" smtClean="0"/>
              <a:t>Fair Housing Act (sex discrimination)/see HUD memo</a:t>
            </a:r>
          </a:p>
          <a:p>
            <a:pPr lvl="2"/>
            <a:r>
              <a:rPr lang="en-US" dirty="0" smtClean="0"/>
              <a:t>VAWA 2013</a:t>
            </a:r>
          </a:p>
          <a:p>
            <a:pPr lvl="2"/>
            <a:r>
              <a:rPr lang="en-US" dirty="0" smtClean="0"/>
              <a:t>CCP § 1161.3</a:t>
            </a:r>
          </a:p>
          <a:p>
            <a:pPr lvl="1"/>
            <a:r>
              <a:rPr lang="en-US" dirty="0" smtClean="0"/>
              <a:t>Damage is result of mental disability (e.g., hoarding)</a:t>
            </a:r>
          </a:p>
          <a:p>
            <a:pPr lvl="2"/>
            <a:r>
              <a:rPr lang="en-US" dirty="0" smtClean="0"/>
              <a:t>Reasonable accommodation to remedy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90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Unreported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Tenants have an obligation to report changes in household income from new employment.</a:t>
            </a:r>
          </a:p>
          <a:p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Unintentional/mistake</a:t>
            </a:r>
          </a:p>
          <a:p>
            <a:pPr lvl="1"/>
            <a:r>
              <a:rPr lang="en-US" dirty="0" smtClean="0"/>
              <a:t>Income is sporadic/temporary</a:t>
            </a:r>
          </a:p>
          <a:p>
            <a:pPr lvl="2"/>
            <a:r>
              <a:rPr lang="en-US" dirty="0" smtClean="0"/>
              <a:t> 24 C.F.R. § 5.609(c)(9)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Cure </a:t>
            </a:r>
            <a:r>
              <a:rPr lang="en-US" dirty="0">
                <a:solidFill>
                  <a:prstClr val="black"/>
                </a:solidFill>
              </a:rPr>
              <a:t>via repayment plan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HUD Notices H 2013-06; PIH 2010-19 (HA)</a:t>
            </a:r>
          </a:p>
          <a:p>
            <a:pPr lvl="1"/>
            <a:r>
              <a:rPr lang="en-US" dirty="0" smtClean="0"/>
              <a:t>Housing provider has inaccurate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1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Does My Client Live in Subsidized Housing?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43400" y="2198688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85DC11-FB73-4B6D-A2A9-46EA7652B101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Pay Utilities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Short-term disconnection of utilities is generally not a serious lease violation. </a:t>
            </a:r>
          </a:p>
          <a:p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Cure of the violation </a:t>
            </a:r>
          </a:p>
          <a:p>
            <a:pPr lvl="1"/>
            <a:r>
              <a:rPr lang="en-US" dirty="0" smtClean="0"/>
              <a:t>One-time occurrence</a:t>
            </a:r>
          </a:p>
          <a:p>
            <a:pPr lvl="1"/>
            <a:r>
              <a:rPr lang="en-US" dirty="0" smtClean="0"/>
              <a:t>Minor lease violation (not repeated)</a:t>
            </a:r>
            <a:endParaRPr lang="en-US" dirty="0"/>
          </a:p>
          <a:p>
            <a:pPr lvl="2"/>
            <a:r>
              <a:rPr lang="en-US" dirty="0"/>
              <a:t>Multifamily programs – HUD Handbook 4350.3, ¶ 8-13</a:t>
            </a:r>
          </a:p>
          <a:p>
            <a:pPr lvl="1"/>
            <a:r>
              <a:rPr lang="en-US" dirty="0" smtClean="0"/>
              <a:t>Inadequate utility allowance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58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Criminal Activity or Threatening Behavior</a:t>
            </a:r>
            <a:endParaRPr lang="en-US" dirty="0">
              <a:ea typeface="+mj-ea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r>
              <a:rPr lang="en-US" altLang="en-US" smtClean="0">
                <a:ea typeface="ＭＳ Ｐゴシック" pitchFamily="34" charset="-128"/>
              </a:rPr>
              <a:t>PHAs and landlords must use leases that allow for termination of tenancy for criminal activity that is: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Drug-related;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Other criminal activity that threatens the health, safety or right to peaceful enjoyment of other residents and persons residing in the immediate vicinity of the premises.</a:t>
            </a:r>
          </a:p>
          <a:p>
            <a:r>
              <a:rPr lang="en-US" altLang="en-US" smtClean="0">
                <a:ea typeface="ＭＳ Ｐゴシック" pitchFamily="34" charset="-128"/>
              </a:rPr>
              <a:t>The PHA </a:t>
            </a:r>
            <a:r>
              <a:rPr lang="en-US" altLang="en-US" b="1" smtClean="0">
                <a:ea typeface="ＭＳ Ｐゴシック" pitchFamily="34" charset="-128"/>
              </a:rPr>
              <a:t>may</a:t>
            </a:r>
            <a:r>
              <a:rPr lang="en-US" altLang="en-US" smtClean="0">
                <a:ea typeface="ＭＳ Ｐゴシック" pitchFamily="34" charset="-128"/>
              </a:rPr>
              <a:t> also terminate if a family member engages in alcohol abuse.</a:t>
            </a:r>
          </a:p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BF6570-D3EC-48CA-981C-B6697DEDBCDC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Persons Covered</a:t>
            </a:r>
            <a:endParaRPr lang="en-US" dirty="0">
              <a:ea typeface="+mj-ea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charset="0"/>
              <a:buChar char=""/>
              <a:defRPr/>
            </a:pPr>
            <a:r>
              <a:rPr lang="en-US" dirty="0"/>
              <a:t>Criminal activity must be conducted by tenant, household member, or </a:t>
            </a:r>
            <a:r>
              <a:rPr lang="en-US" u="sng" dirty="0"/>
              <a:t>guest</a:t>
            </a:r>
          </a:p>
          <a:p>
            <a:pPr>
              <a:buFont typeface="Wingdings 2" charset="0"/>
              <a:buChar char=""/>
              <a:defRPr/>
            </a:pPr>
            <a:r>
              <a:rPr lang="en-US" dirty="0"/>
              <a:t>Distinguish grounds for eviction from grounds for termination (for voucher): actions of guests not basis for termination</a:t>
            </a:r>
          </a:p>
          <a:p>
            <a:pPr>
              <a:buFont typeface="Wingdings 2" charset="0"/>
              <a:buChar char=""/>
              <a:defRPr/>
            </a:pPr>
            <a:endParaRPr lang="en-US" dirty="0"/>
          </a:p>
          <a:p>
            <a:pPr marL="0" indent="0">
              <a:buFont typeface="Wingdings 2" charset="0"/>
              <a:buNone/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C7DCFD-849A-44D9-93DB-77D20858655D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Location of Criminal Activity</a:t>
            </a:r>
            <a:endParaRPr lang="en-US" dirty="0">
              <a:ea typeface="+mj-ea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r>
              <a:rPr lang="en-US" altLang="en-US" smtClean="0">
                <a:ea typeface="ＭＳ Ｐゴシック" pitchFamily="34" charset="-128"/>
              </a:rPr>
              <a:t>Drug-related criminal activity: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Public housing: on or off the premises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HUD Multifamily: on or near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Voucher: on or near</a:t>
            </a:r>
          </a:p>
          <a:p>
            <a:r>
              <a:rPr lang="en-US" altLang="en-US" smtClean="0">
                <a:ea typeface="ＭＳ Ｐゴシック" pitchFamily="34" charset="-128"/>
              </a:rPr>
              <a:t>Violent criminal activity: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Voucher: on or near</a:t>
            </a:r>
          </a:p>
          <a:p>
            <a:r>
              <a:rPr lang="en-US" altLang="en-US" smtClean="0">
                <a:ea typeface="ＭＳ Ｐゴシック" pitchFamily="34" charset="-128"/>
              </a:rPr>
              <a:t>Other criminal activity: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Nexus requirement for all programs: must affect the safety or quiet enjoyment of residents on the premises.</a:t>
            </a:r>
            <a:endParaRPr lang="en-US" altLang="en-US" b="1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5CBB89-66E6-466F-9A35-85DC3BC5E7ED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Fraud/Misrepresentation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No intent to mislead/commit fraud</a:t>
            </a:r>
          </a:p>
          <a:p>
            <a:pPr lvl="1"/>
            <a:r>
              <a:rPr lang="en-US" dirty="0"/>
              <a:t>Cure via repayment plan</a:t>
            </a:r>
          </a:p>
          <a:p>
            <a:pPr marL="914400" lvl="2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99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hearings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16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Administrative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436688"/>
            <a:ext cx="8839200" cy="4724400"/>
          </a:xfrm>
        </p:spPr>
        <p:txBody>
          <a:bodyPr/>
          <a:lstStyle/>
          <a:p>
            <a:r>
              <a:rPr lang="en-US" dirty="0" smtClean="0"/>
              <a:t>Public housing</a:t>
            </a:r>
          </a:p>
          <a:p>
            <a:pPr lvl="1"/>
            <a:r>
              <a:rPr lang="en-US" dirty="0" smtClean="0"/>
              <a:t>Grievance hearing</a:t>
            </a:r>
          </a:p>
          <a:p>
            <a:r>
              <a:rPr lang="en-US" dirty="0" smtClean="0"/>
              <a:t>Multifamily housing</a:t>
            </a:r>
          </a:p>
          <a:p>
            <a:pPr lvl="1"/>
            <a:r>
              <a:rPr lang="en-US" dirty="0" smtClean="0"/>
              <a:t>Meeting with owner</a:t>
            </a:r>
          </a:p>
          <a:p>
            <a:r>
              <a:rPr lang="en-US" dirty="0" smtClean="0"/>
              <a:t>Voucher program</a:t>
            </a:r>
          </a:p>
          <a:p>
            <a:pPr lvl="1"/>
            <a:r>
              <a:rPr lang="en-US" dirty="0" smtClean="0"/>
              <a:t>Informal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74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Resources</a:t>
            </a:r>
            <a:endParaRPr lang="en-US" dirty="0">
              <a:ea typeface="+mj-ea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HUD Tenants Rights: HUD Programs (4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ed. 2012) (the Green Book)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Order at </a:t>
            </a:r>
            <a:r>
              <a:rPr lang="en-US" dirty="0" smtClean="0">
                <a:ea typeface="+mn-ea"/>
                <a:hlinkClick r:id="rId3"/>
              </a:rPr>
              <a:t>www.nhlp.org</a:t>
            </a: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CEB Eviction Defense/Landlord Tenant Manual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Free access for new lawyers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Rutter Group Landlord Tenant Manual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Questions?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 lvl="2">
              <a:defRPr/>
            </a:pPr>
            <a:endParaRPr lang="en-US" dirty="0" smtClean="0">
              <a:ea typeface="+mn-ea"/>
            </a:endParaRPr>
          </a:p>
          <a:p>
            <a:pPr marL="274638" lvl="1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804CCD-0B31-4F1C-B649-36FD213E4CD4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Questions? </a:t>
            </a:r>
            <a:endParaRPr lang="en-US" dirty="0">
              <a:ea typeface="+mj-ea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Contact: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Navneet Grewal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  <a:hlinkClick r:id="rId2"/>
              </a:rPr>
              <a:t>ngrewal@wclp.org</a:t>
            </a:r>
            <a:endParaRPr lang="en-US" altLang="en-US" sz="2000" dirty="0" smtClean="0">
              <a:ea typeface="ＭＳ Ｐゴシック" pitchFamily="34" charset="-128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(213)235-2625</a:t>
            </a:r>
          </a:p>
          <a:p>
            <a:pPr marL="0" indent="0" algn="ctr">
              <a:buFont typeface="Wingdings 2" pitchFamily="18" charset="2"/>
              <a:buNone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Maria Palomares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  <a:hlinkClick r:id="rId3"/>
              </a:rPr>
              <a:t>mariapalomares@nls-la.org</a:t>
            </a:r>
            <a:endParaRPr lang="en-US" altLang="en-US" sz="2000" dirty="0" smtClean="0">
              <a:ea typeface="ＭＳ Ｐゴシック" pitchFamily="34" charset="-128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(818) 492-5242</a:t>
            </a:r>
          </a:p>
          <a:p>
            <a:pPr marL="0" indent="0" algn="ctr">
              <a:buFont typeface="Wingdings 2" pitchFamily="18" charset="2"/>
              <a:buNone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Renee Williams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  <a:hlinkClick r:id="rId4"/>
              </a:rPr>
              <a:t>rwilliams@nhlp.org</a:t>
            </a:r>
            <a:endParaRPr lang="en-US" altLang="en-US" sz="2000" dirty="0" smtClean="0">
              <a:ea typeface="ＭＳ Ｐゴシック" pitchFamily="34" charset="-128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(415)546-7000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246CEA0-C0A7-467F-A5E8-C25BB419BB59}" type="slidenum">
              <a:rPr lang="en-US" altLang="en-US" smtClean="0">
                <a:solidFill>
                  <a:srgbClr val="A90000"/>
                </a:solidFill>
                <a:latin typeface="Georgia" pitchFamily="18" charset="0"/>
              </a:rPr>
              <a:pPr/>
              <a:t>38</a:t>
            </a:fld>
            <a:endParaRPr lang="en-US" altLang="en-US" smtClean="0">
              <a:solidFill>
                <a:srgbClr val="A9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9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Types of Subsidized Housing</a:t>
            </a:r>
            <a:endParaRPr lang="en-US" dirty="0"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z="2400" dirty="0" smtClean="0">
                <a:ea typeface="ＭＳ Ｐゴシック" pitchFamily="34" charset="-128"/>
              </a:rPr>
              <a:t>Public Housing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HUD-Subsidized Multifamily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Project-Based Section 8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Low Income Housing Tax Credit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Housing Choice Voucher (Section 8 Voucher)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Project-based Voucher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Other</a:t>
            </a:r>
          </a:p>
          <a:p>
            <a:pPr marL="0" indent="0">
              <a:buNone/>
            </a:pPr>
            <a:endParaRPr lang="en-US" altLang="en-US" sz="2400" dirty="0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F8C97C-ADE2-48B5-9398-94A2385579BC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What Type of Housing is My Client In?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z="2400" dirty="0" smtClean="0">
                <a:ea typeface="ＭＳ Ｐゴシック" pitchFamily="34" charset="-128"/>
              </a:rPr>
              <a:t>Extremely low rent?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Who is the Landlord?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Lease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Regulatory/Use agreements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Is a PHA involved?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National Housing Preservation Database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  <a:hlinkClick r:id="rId3"/>
              </a:rPr>
              <a:t>www.preservationdatabase.org</a:t>
            </a:r>
            <a:r>
              <a:rPr lang="en-US" altLang="en-US" sz="2000" dirty="0" smtClean="0">
                <a:ea typeface="ＭＳ Ｐゴシック" pitchFamily="34" charset="-128"/>
              </a:rPr>
              <a:t> (registration required)</a:t>
            </a:r>
          </a:p>
          <a:p>
            <a:r>
              <a:rPr lang="en-US" altLang="en-US" sz="2400" dirty="0" smtClean="0">
                <a:ea typeface="ＭＳ Ｐゴシック" pitchFamily="34" charset="-128"/>
              </a:rPr>
              <a:t>If everything else fails, ask the landlord!</a:t>
            </a:r>
          </a:p>
          <a:p>
            <a:endParaRPr lang="en-US" altLang="en-US" sz="2400" dirty="0" smtClean="0">
              <a:ea typeface="ＭＳ Ｐゴシック" pitchFamily="34" charset="-128"/>
            </a:endParaRPr>
          </a:p>
          <a:p>
            <a:endParaRPr lang="en-US" altLang="en-US" sz="2400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32227A-794E-4ABA-8A89-A08A2B3981B4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Evictions and Terminations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43400" y="2198688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912DCCC-7ABA-40A0-AFC7-FD7958CC106A}" type="slidenum">
              <a:rPr lang="en-US" altLang="en-US" smtClean="0">
                <a:solidFill>
                  <a:srgbClr val="A90000"/>
                </a:solidFill>
                <a:latin typeface="Georgia" pitchFamily="18" charset="0"/>
              </a:rPr>
              <a:pPr/>
              <a:t>6</a:t>
            </a:fld>
            <a:endParaRPr lang="en-US" altLang="en-US" smtClean="0">
              <a:solidFill>
                <a:srgbClr val="A9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3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ea typeface="ＭＳ Ｐゴシック" pitchFamily="34" charset="-128"/>
              </a:rPr>
              <a:t>Eviction v. Termination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Evictions: 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Public Housing providers, Multifamily housing providers, private landlords leasing to Section 8 voucher holders</a:t>
            </a:r>
          </a:p>
          <a:p>
            <a:pPr lvl="1"/>
            <a:endParaRPr lang="en-US" altLang="en-US" dirty="0" smtClean="0"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I.E. HACLA v. Mr. X OR John Stewart Co. v. Mr. X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Termination: 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A PHA can terminate a participant from the voucher program regardless of whether or not s/he has been evicted from her unit. 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I.E. Receive a notice of proposed termination </a:t>
            </a:r>
          </a:p>
          <a:p>
            <a:pPr lvl="1"/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43400" y="10398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8D65A06-7FEB-4C07-8A8D-C71DDBBFC43A}" type="slidenum">
              <a:rPr lang="en-US" altLang="en-US" smtClean="0">
                <a:solidFill>
                  <a:srgbClr val="A90000"/>
                </a:solidFill>
                <a:latin typeface="Georgia" pitchFamily="18" charset="0"/>
              </a:rPr>
              <a:pPr/>
              <a:t>7</a:t>
            </a:fld>
            <a:endParaRPr lang="en-US" altLang="en-US" smtClean="0">
              <a:solidFill>
                <a:srgbClr val="A9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0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smtClean="0">
                <a:solidFill>
                  <a:srgbClr val="A90000"/>
                </a:solidFill>
                <a:ea typeface="ＭＳ Ｐゴシック" pitchFamily="34" charset="-128"/>
              </a:rPr>
              <a:t>Subsidized Housing: Good Cause Requirement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Good cause required: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Public Housing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HUD Multifamily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LIHTC 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Shelter Plus Care 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HOPWA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Supportive Housing </a:t>
            </a:r>
          </a:p>
          <a:p>
            <a:r>
              <a:rPr lang="en-US" altLang="en-US" sz="2900" smtClean="0">
                <a:ea typeface="ＭＳ Ｐゴシック" pitchFamily="34" charset="-128"/>
              </a:rPr>
              <a:t>For Vouchers: 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Good cause required during lease term (but at all times in an eviction controlled jurisdiction).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CFCF18-F25A-427D-9766-9DAC6C348CD2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Common Eviction Scenarios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43400" y="2198688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040CF8-9467-4858-B146-1714B0FA304F}" type="slidenum">
              <a:rPr lang="en-US" altLang="en-US" sz="1600" smtClean="0">
                <a:solidFill>
                  <a:srgbClr val="A9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 smtClean="0">
              <a:solidFill>
                <a:srgbClr val="A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</TotalTime>
  <Words>1412</Words>
  <Application>Microsoft Office PowerPoint</Application>
  <PresentationFormat>On-screen Show (4:3)</PresentationFormat>
  <Paragraphs>292</Paragraphs>
  <Slides>38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Common Issues in Subsidized Housing</vt:lpstr>
      <vt:lpstr>What We Will Cover</vt:lpstr>
      <vt:lpstr>Does My Client Live in Subsidized Housing?</vt:lpstr>
      <vt:lpstr>Types of Subsidized Housing</vt:lpstr>
      <vt:lpstr>What Type of Housing is My Client In?</vt:lpstr>
      <vt:lpstr>Evictions and Terminations</vt:lpstr>
      <vt:lpstr>Eviction v. Termination</vt:lpstr>
      <vt:lpstr>Subsidized Housing: Good Cause Requirement </vt:lpstr>
      <vt:lpstr>Common Eviction Scenarios</vt:lpstr>
      <vt:lpstr>Common Violations</vt:lpstr>
      <vt:lpstr>Nonpayment of Rent</vt:lpstr>
      <vt:lpstr>Breach of Lease: Late Payments</vt:lpstr>
      <vt:lpstr>Breach of Lease: Unauthorized Occupants</vt:lpstr>
      <vt:lpstr>Breach of Lease: Disruptive Behavior </vt:lpstr>
      <vt:lpstr>Breach of Lease: Damaging the Property</vt:lpstr>
      <vt:lpstr>Unreported Income </vt:lpstr>
      <vt:lpstr>Failure to Pay Utilities </vt:lpstr>
      <vt:lpstr>Criminal Activity </vt:lpstr>
      <vt:lpstr>Fraud/Misrepresentation </vt:lpstr>
      <vt:lpstr>Common eviction responses</vt:lpstr>
      <vt:lpstr>Common Eviction Responses</vt:lpstr>
      <vt:lpstr>Mitigating Factors</vt:lpstr>
      <vt:lpstr>Nonpayment of rent</vt:lpstr>
      <vt:lpstr>Breach of Lease : Late Payments</vt:lpstr>
      <vt:lpstr>Breach of Lease: Unauthorized Occupants</vt:lpstr>
      <vt:lpstr>Breach of Lease: Disruptive Behavior </vt:lpstr>
      <vt:lpstr>Breach of Lease: Disruptive Behavior </vt:lpstr>
      <vt:lpstr>Breach of Lease: Damaging the Property</vt:lpstr>
      <vt:lpstr>Unreported Income</vt:lpstr>
      <vt:lpstr>Failure to Pay Utilities </vt:lpstr>
      <vt:lpstr>Criminal Activity or Threatening Behavior</vt:lpstr>
      <vt:lpstr>Persons Covered</vt:lpstr>
      <vt:lpstr>Location of Criminal Activity</vt:lpstr>
      <vt:lpstr>Fraud/Misrepresentation </vt:lpstr>
      <vt:lpstr>Administrative hearings</vt:lpstr>
      <vt:lpstr>Administrative Processes</vt:lpstr>
      <vt:lpstr>Resources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dayaom</dc:creator>
  <cp:lastModifiedBy>montif</cp:lastModifiedBy>
  <cp:revision>56</cp:revision>
  <cp:lastPrinted>2015-05-19T23:22:13Z</cp:lastPrinted>
  <dcterms:created xsi:type="dcterms:W3CDTF">2015-03-11T15:54:04Z</dcterms:created>
  <dcterms:modified xsi:type="dcterms:W3CDTF">2015-05-21T22:18:30Z</dcterms:modified>
</cp:coreProperties>
</file>