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56" r:id="rId2"/>
    <p:sldId id="257" r:id="rId3"/>
    <p:sldId id="258" r:id="rId4"/>
    <p:sldId id="259" r:id="rId5"/>
    <p:sldId id="260" r:id="rId6"/>
    <p:sldId id="261" r:id="rId7"/>
    <p:sldId id="262" r:id="rId8"/>
    <p:sldId id="263" r:id="rId9"/>
    <p:sldId id="281"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 id="294" r:id="rId23"/>
    <p:sldId id="295" r:id="rId24"/>
    <p:sldId id="296" r:id="rId25"/>
    <p:sldId id="264" r:id="rId26"/>
    <p:sldId id="265" r:id="rId27"/>
    <p:sldId id="266" r:id="rId28"/>
    <p:sldId id="267" r:id="rId29"/>
    <p:sldId id="268" r:id="rId30"/>
    <p:sldId id="269" r:id="rId31"/>
    <p:sldId id="270" r:id="rId32"/>
    <p:sldId id="271" r:id="rId33"/>
    <p:sldId id="272" r:id="rId34"/>
    <p:sldId id="273" r:id="rId35"/>
    <p:sldId id="274" r:id="rId36"/>
    <p:sldId id="275" r:id="rId37"/>
    <p:sldId id="276" r:id="rId38"/>
    <p:sldId id="277" r:id="rId39"/>
    <p:sldId id="278" r:id="rId40"/>
    <p:sldId id="279" r:id="rId41"/>
    <p:sldId id="280" r:id="rId42"/>
  </p:sldIdLst>
  <p:sldSz cx="9144000" cy="6858000" type="screen4x3"/>
  <p:notesSz cx="7077075" cy="9383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44" autoAdjust="0"/>
    <p:restoredTop sz="94660"/>
  </p:normalViewPr>
  <p:slideViewPr>
    <p:cSldViewPr>
      <p:cViewPr varScale="1">
        <p:scale>
          <a:sx n="51" d="100"/>
          <a:sy n="51" d="100"/>
        </p:scale>
        <p:origin x="-78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438" y="0"/>
            <a:ext cx="3067050" cy="469900"/>
          </a:xfrm>
          <a:prstGeom prst="rect">
            <a:avLst/>
          </a:prstGeom>
        </p:spPr>
        <p:txBody>
          <a:bodyPr vert="horz" lIns="91440" tIns="45720" rIns="91440" bIns="45720" rtlCol="0"/>
          <a:lstStyle>
            <a:lvl1pPr algn="r">
              <a:defRPr sz="1200"/>
            </a:lvl1pPr>
          </a:lstStyle>
          <a:p>
            <a:fld id="{037A856D-E8B7-4A25-B34A-13E71475AF69}" type="datetimeFigureOut">
              <a:rPr lang="en-US" smtClean="0"/>
              <a:pPr/>
              <a:t>4/3/2012</a:t>
            </a:fld>
            <a:endParaRPr lang="en-US"/>
          </a:p>
        </p:txBody>
      </p:sp>
      <p:sp>
        <p:nvSpPr>
          <p:cNvPr id="4" name="Footer Placeholder 3"/>
          <p:cNvSpPr>
            <a:spLocks noGrp="1"/>
          </p:cNvSpPr>
          <p:nvPr>
            <p:ph type="ftr" sz="quarter" idx="2"/>
          </p:nvPr>
        </p:nvSpPr>
        <p:spPr>
          <a:xfrm>
            <a:off x="0" y="8912225"/>
            <a:ext cx="3067050"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438" y="8912225"/>
            <a:ext cx="3067050" cy="469900"/>
          </a:xfrm>
          <a:prstGeom prst="rect">
            <a:avLst/>
          </a:prstGeom>
        </p:spPr>
        <p:txBody>
          <a:bodyPr vert="horz" lIns="91440" tIns="45720" rIns="91440" bIns="45720" rtlCol="0" anchor="b"/>
          <a:lstStyle>
            <a:lvl1pPr algn="r">
              <a:defRPr sz="1200"/>
            </a:lvl1pPr>
          </a:lstStyle>
          <a:p>
            <a:fld id="{EAB68CB3-EE59-4BB8-9814-EC008831D8A5}"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186"/>
          </a:xfrm>
          <a:prstGeom prst="rect">
            <a:avLst/>
          </a:prstGeom>
        </p:spPr>
        <p:txBody>
          <a:bodyPr vert="horz" lIns="94055" tIns="47028" rIns="94055" bIns="47028" rtlCol="0"/>
          <a:lstStyle>
            <a:lvl1pPr algn="l">
              <a:defRPr sz="1200"/>
            </a:lvl1pPr>
          </a:lstStyle>
          <a:p>
            <a:endParaRPr lang="en-US"/>
          </a:p>
        </p:txBody>
      </p:sp>
      <p:sp>
        <p:nvSpPr>
          <p:cNvPr id="3" name="Date Placeholder 2"/>
          <p:cNvSpPr>
            <a:spLocks noGrp="1"/>
          </p:cNvSpPr>
          <p:nvPr>
            <p:ph type="dt" idx="1"/>
          </p:nvPr>
        </p:nvSpPr>
        <p:spPr>
          <a:xfrm>
            <a:off x="4008705" y="0"/>
            <a:ext cx="3066733" cy="469186"/>
          </a:xfrm>
          <a:prstGeom prst="rect">
            <a:avLst/>
          </a:prstGeom>
        </p:spPr>
        <p:txBody>
          <a:bodyPr vert="horz" lIns="94055" tIns="47028" rIns="94055" bIns="47028" rtlCol="0"/>
          <a:lstStyle>
            <a:lvl1pPr algn="r">
              <a:defRPr sz="1200"/>
            </a:lvl1pPr>
          </a:lstStyle>
          <a:p>
            <a:fld id="{53290706-2BF8-4BE2-ADB7-D319187D960D}" type="datetimeFigureOut">
              <a:rPr lang="en-US" smtClean="0"/>
              <a:pPr/>
              <a:t>4/3/2012</a:t>
            </a:fld>
            <a:endParaRPr lang="en-US"/>
          </a:p>
        </p:txBody>
      </p:sp>
      <p:sp>
        <p:nvSpPr>
          <p:cNvPr id="4" name="Slide Image Placeholder 3"/>
          <p:cNvSpPr>
            <a:spLocks noGrp="1" noRot="1" noChangeAspect="1"/>
          </p:cNvSpPr>
          <p:nvPr>
            <p:ph type="sldImg" idx="2"/>
          </p:nvPr>
        </p:nvSpPr>
        <p:spPr>
          <a:xfrm>
            <a:off x="1192213" y="703263"/>
            <a:ext cx="4692650" cy="3519487"/>
          </a:xfrm>
          <a:prstGeom prst="rect">
            <a:avLst/>
          </a:prstGeom>
          <a:noFill/>
          <a:ln w="12700">
            <a:solidFill>
              <a:prstClr val="black"/>
            </a:solidFill>
          </a:ln>
        </p:spPr>
        <p:txBody>
          <a:bodyPr vert="horz" lIns="94055" tIns="47028" rIns="94055" bIns="47028" rtlCol="0" anchor="ctr"/>
          <a:lstStyle/>
          <a:p>
            <a:endParaRPr lang="en-US"/>
          </a:p>
        </p:txBody>
      </p:sp>
      <p:sp>
        <p:nvSpPr>
          <p:cNvPr id="5" name="Notes Placeholder 4"/>
          <p:cNvSpPr>
            <a:spLocks noGrp="1"/>
          </p:cNvSpPr>
          <p:nvPr>
            <p:ph type="body" sz="quarter" idx="3"/>
          </p:nvPr>
        </p:nvSpPr>
        <p:spPr>
          <a:xfrm>
            <a:off x="707708" y="4457264"/>
            <a:ext cx="5661660" cy="4222671"/>
          </a:xfrm>
          <a:prstGeom prst="rect">
            <a:avLst/>
          </a:prstGeom>
        </p:spPr>
        <p:txBody>
          <a:bodyPr vert="horz" lIns="94055" tIns="47028" rIns="94055" bIns="4702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2899"/>
            <a:ext cx="3066733" cy="469186"/>
          </a:xfrm>
          <a:prstGeom prst="rect">
            <a:avLst/>
          </a:prstGeom>
        </p:spPr>
        <p:txBody>
          <a:bodyPr vert="horz" lIns="94055" tIns="47028" rIns="94055" bIns="4702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912899"/>
            <a:ext cx="3066733" cy="469186"/>
          </a:xfrm>
          <a:prstGeom prst="rect">
            <a:avLst/>
          </a:prstGeom>
        </p:spPr>
        <p:txBody>
          <a:bodyPr vert="horz" lIns="94055" tIns="47028" rIns="94055" bIns="47028" rtlCol="0" anchor="b"/>
          <a:lstStyle>
            <a:lvl1pPr algn="r">
              <a:defRPr sz="1200"/>
            </a:lvl1pPr>
          </a:lstStyle>
          <a:p>
            <a:fld id="{195195AA-6347-4E76-A799-60998A8D6E4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5195AA-6347-4E76-A799-60998A8D6E4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5195AA-6347-4E76-A799-60998A8D6E4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5195AA-6347-4E76-A799-60998A8D6E4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5195AA-6347-4E76-A799-60998A8D6E43}"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5195AA-6347-4E76-A799-60998A8D6E43}"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5195AA-6347-4E76-A799-60998A8D6E43}"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5195AA-6347-4E76-A799-60998A8D6E43}"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5195AA-6347-4E76-A799-60998A8D6E43}"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5195AA-6347-4E76-A799-60998A8D6E43}"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5195AA-6347-4E76-A799-60998A8D6E43}"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5195AA-6347-4E76-A799-60998A8D6E43}"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5195AA-6347-4E76-A799-60998A8D6E43}"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5195AA-6347-4E76-A799-60998A8D6E43}"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5195AA-6347-4E76-A799-60998A8D6E43}"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5195AA-6347-4E76-A799-60998A8D6E43}"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5195AA-6347-4E76-A799-60998A8D6E43}"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5195AA-6347-4E76-A799-60998A8D6E43}"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5195AA-6347-4E76-A799-60998A8D6E43}"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5195AA-6347-4E76-A799-60998A8D6E43}"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5195AA-6347-4E76-A799-60998A8D6E43}"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5195AA-6347-4E76-A799-60998A8D6E43}"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5195AA-6347-4E76-A799-60998A8D6E43}"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5195AA-6347-4E76-A799-60998A8D6E43}"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5195AA-6347-4E76-A799-60998A8D6E43}"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5195AA-6347-4E76-A799-60998A8D6E43}"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5195AA-6347-4E76-A799-60998A8D6E43}"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5195AA-6347-4E76-A799-60998A8D6E43}"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5195AA-6347-4E76-A799-60998A8D6E43}"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5195AA-6347-4E76-A799-60998A8D6E43}"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5195AA-6347-4E76-A799-60998A8D6E43}"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5195AA-6347-4E76-A799-60998A8D6E43}"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5195AA-6347-4E76-A799-60998A8D6E43}"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5195AA-6347-4E76-A799-60998A8D6E43}"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5195AA-6347-4E76-A799-60998A8D6E43}"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5195AA-6347-4E76-A799-60998A8D6E43}"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5195AA-6347-4E76-A799-60998A8D6E43}" type="slidenum">
              <a:rPr lang="en-US" smtClean="0"/>
              <a:pPr/>
              <a:t>41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5195AA-6347-4E76-A799-60998A8D6E4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5195AA-6347-4E76-A799-60998A8D6E4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5195AA-6347-4E76-A799-60998A8D6E4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5195AA-6347-4E76-A799-60998A8D6E4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5195AA-6347-4E76-A799-60998A8D6E4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30E468-8588-4AF0-B1AB-8E9C6A2CDBD5}" type="datetimeFigureOut">
              <a:rPr lang="en-US" smtClean="0"/>
              <a:pPr/>
              <a:t>4/3/2012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E2DEA2-4A5E-4CF5-B763-F81614332C3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30E468-8588-4AF0-B1AB-8E9C6A2CDBD5}" type="datetimeFigureOut">
              <a:rPr lang="en-US" smtClean="0"/>
              <a:pPr/>
              <a:t>4/3/2012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E2DEA2-4A5E-4CF5-B763-F81614332C3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30E468-8588-4AF0-B1AB-8E9C6A2CDBD5}" type="datetimeFigureOut">
              <a:rPr lang="en-US" smtClean="0"/>
              <a:pPr/>
              <a:t>4/3/2012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E2DEA2-4A5E-4CF5-B763-F81614332C3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30E468-8588-4AF0-B1AB-8E9C6A2CDBD5}" type="datetimeFigureOut">
              <a:rPr lang="en-US" smtClean="0"/>
              <a:pPr/>
              <a:t>4/3/2012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E2DEA2-4A5E-4CF5-B763-F81614332C3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30E468-8588-4AF0-B1AB-8E9C6A2CDBD5}" type="datetimeFigureOut">
              <a:rPr lang="en-US" smtClean="0"/>
              <a:pPr/>
              <a:t>4/3/2012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E2DEA2-4A5E-4CF5-B763-F81614332C3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30E468-8588-4AF0-B1AB-8E9C6A2CDBD5}" type="datetimeFigureOut">
              <a:rPr lang="en-US" smtClean="0"/>
              <a:pPr/>
              <a:t>4/3/2012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E2DEA2-4A5E-4CF5-B763-F81614332C3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30E468-8588-4AF0-B1AB-8E9C6A2CDBD5}" type="datetimeFigureOut">
              <a:rPr lang="en-US" smtClean="0"/>
              <a:pPr/>
              <a:t>4/3/2012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E2DEA2-4A5E-4CF5-B763-F81614332C3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30E468-8588-4AF0-B1AB-8E9C6A2CDBD5}" type="datetimeFigureOut">
              <a:rPr lang="en-US" smtClean="0"/>
              <a:pPr/>
              <a:t>4/3/2012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E2DEA2-4A5E-4CF5-B763-F81614332C3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30E468-8588-4AF0-B1AB-8E9C6A2CDBD5}" type="datetimeFigureOut">
              <a:rPr lang="en-US" smtClean="0"/>
              <a:pPr/>
              <a:t>4/3/2012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E2DEA2-4A5E-4CF5-B763-F81614332C3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30E468-8588-4AF0-B1AB-8E9C6A2CDBD5}" type="datetimeFigureOut">
              <a:rPr lang="en-US" smtClean="0"/>
              <a:pPr/>
              <a:t>4/3/2012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E2DEA2-4A5E-4CF5-B763-F81614332C3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30E468-8588-4AF0-B1AB-8E9C6A2CDBD5}" type="datetimeFigureOut">
              <a:rPr lang="en-US" smtClean="0"/>
              <a:pPr/>
              <a:t>4/3/2012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E2DEA2-4A5E-4CF5-B763-F81614332C3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30E468-8588-4AF0-B1AB-8E9C6A2CDBD5}" type="datetimeFigureOut">
              <a:rPr lang="en-US" smtClean="0"/>
              <a:pPr/>
              <a:t>4/3/2012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E2DEA2-4A5E-4CF5-B763-F81614332C3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772400" cy="3067050"/>
          </a:xfrm>
        </p:spPr>
        <p:txBody>
          <a:bodyPr>
            <a:normAutofit/>
          </a:bodyPr>
          <a:lstStyle/>
          <a:p>
            <a:r>
              <a:rPr lang="en-US" sz="7200" dirty="0" smtClean="0">
                <a:solidFill>
                  <a:srgbClr val="C00000"/>
                </a:solidFill>
                <a:latin typeface="Bangle" pitchFamily="2" charset="0"/>
              </a:rPr>
              <a:t>The United States Constitution</a:t>
            </a:r>
            <a:endParaRPr lang="en-US" sz="7200" dirty="0">
              <a:solidFill>
                <a:srgbClr val="C00000"/>
              </a:solidFill>
              <a:latin typeface="Bangle" pitchFamily="2" charset="0"/>
            </a:endParaRPr>
          </a:p>
        </p:txBody>
      </p:sp>
      <p:sp>
        <p:nvSpPr>
          <p:cNvPr id="3" name="Subtitle 2"/>
          <p:cNvSpPr>
            <a:spLocks noGrp="1"/>
          </p:cNvSpPr>
          <p:nvPr>
            <p:ph type="subTitle" idx="1"/>
          </p:nvPr>
        </p:nvSpPr>
        <p:spPr>
          <a:xfrm>
            <a:off x="4114800" y="3352800"/>
            <a:ext cx="4495800" cy="3200400"/>
          </a:xfrm>
        </p:spPr>
        <p:txBody>
          <a:bodyPr>
            <a:normAutofit/>
          </a:bodyPr>
          <a:lstStyle/>
          <a:p>
            <a:r>
              <a:rPr lang="en-US" sz="4400" dirty="0" smtClean="0">
                <a:solidFill>
                  <a:srgbClr val="002060"/>
                </a:solidFill>
                <a:latin typeface="Bangle" pitchFamily="2" charset="0"/>
              </a:rPr>
              <a:t>What It Says</a:t>
            </a:r>
          </a:p>
          <a:p>
            <a:r>
              <a:rPr lang="en-US" sz="4400" dirty="0" smtClean="0">
                <a:solidFill>
                  <a:srgbClr val="002060"/>
                </a:solidFill>
                <a:latin typeface="Bangle" pitchFamily="2" charset="0"/>
              </a:rPr>
              <a:t>And </a:t>
            </a:r>
          </a:p>
          <a:p>
            <a:r>
              <a:rPr lang="en-US" sz="4400" dirty="0" smtClean="0">
                <a:solidFill>
                  <a:srgbClr val="002060"/>
                </a:solidFill>
                <a:latin typeface="Bangle" pitchFamily="2" charset="0"/>
              </a:rPr>
              <a:t>What It Means</a:t>
            </a:r>
            <a:endParaRPr lang="en-US" sz="4400" dirty="0">
              <a:solidFill>
                <a:srgbClr val="002060"/>
              </a:solidFill>
              <a:latin typeface="Bangle" pitchFamily="2" charset="0"/>
            </a:endParaRPr>
          </a:p>
        </p:txBody>
      </p:sp>
      <p:pic>
        <p:nvPicPr>
          <p:cNvPr id="1027" name="Picture 3" descr="C:\Users\Ramsees\AppData\Local\Microsoft\Windows\Temporary Internet Files\Content.IE5\7AQ3QCQK\MCj01500540000[1].wmf"/>
          <p:cNvPicPr>
            <a:picLocks noChangeAspect="1" noChangeArrowheads="1"/>
          </p:cNvPicPr>
          <p:nvPr/>
        </p:nvPicPr>
        <p:blipFill>
          <a:blip r:embed="rId3" cstate="print"/>
          <a:srcRect/>
          <a:stretch>
            <a:fillRect/>
          </a:stretch>
        </p:blipFill>
        <p:spPr bwMode="auto">
          <a:xfrm>
            <a:off x="228600" y="3429000"/>
            <a:ext cx="4114800" cy="324415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smtClean="0">
                <a:solidFill>
                  <a:srgbClr val="C00000"/>
                </a:solidFill>
                <a:latin typeface="Bangle" pitchFamily="2" charset="0"/>
              </a:rPr>
              <a:t>Article I</a:t>
            </a:r>
            <a:br>
              <a:rPr lang="en-US" sz="5400" dirty="0" smtClean="0">
                <a:solidFill>
                  <a:srgbClr val="C00000"/>
                </a:solidFill>
                <a:latin typeface="Bangle" pitchFamily="2" charset="0"/>
              </a:rPr>
            </a:br>
            <a:r>
              <a:rPr lang="en-US" sz="5400" dirty="0" smtClean="0">
                <a:solidFill>
                  <a:srgbClr val="C00000"/>
                </a:solidFill>
                <a:latin typeface="Bangle" pitchFamily="2" charset="0"/>
              </a:rPr>
              <a:t>Section 2</a:t>
            </a:r>
            <a:endParaRPr lang="en-US" sz="5400" dirty="0">
              <a:solidFill>
                <a:srgbClr val="C00000"/>
              </a:solidFill>
              <a:latin typeface="Bangle" pitchFamily="2" charset="0"/>
            </a:endParaRPr>
          </a:p>
        </p:txBody>
      </p:sp>
      <p:sp>
        <p:nvSpPr>
          <p:cNvPr id="3" name="Content Placeholder 2"/>
          <p:cNvSpPr>
            <a:spLocks noGrp="1"/>
          </p:cNvSpPr>
          <p:nvPr>
            <p:ph idx="1"/>
          </p:nvPr>
        </p:nvSpPr>
        <p:spPr>
          <a:xfrm>
            <a:off x="457200" y="1600200"/>
            <a:ext cx="8229600" cy="4953000"/>
          </a:xfrm>
        </p:spPr>
        <p:txBody>
          <a:bodyPr>
            <a:normAutofit lnSpcReduction="10000"/>
          </a:bodyPr>
          <a:lstStyle/>
          <a:p>
            <a:pPr>
              <a:buNone/>
            </a:pPr>
            <a:r>
              <a:rPr lang="en-US" dirty="0" smtClean="0">
                <a:solidFill>
                  <a:srgbClr val="C00000"/>
                </a:solidFill>
                <a:latin typeface="Bangle" pitchFamily="2" charset="0"/>
              </a:rPr>
              <a:t>What it means:</a:t>
            </a:r>
          </a:p>
          <a:p>
            <a:pPr>
              <a:buNone/>
            </a:pPr>
            <a:r>
              <a:rPr lang="en-US" dirty="0" smtClean="0">
                <a:solidFill>
                  <a:srgbClr val="C00000"/>
                </a:solidFill>
                <a:latin typeface="Bangle" pitchFamily="2" charset="0"/>
              </a:rPr>
              <a:t>Clauses 1&amp;2</a:t>
            </a:r>
          </a:p>
          <a:p>
            <a:pPr>
              <a:buNone/>
            </a:pPr>
            <a:r>
              <a:rPr lang="en-US" sz="2800" dirty="0" smtClean="0">
                <a:solidFill>
                  <a:srgbClr val="002060"/>
                </a:solidFill>
                <a:latin typeface="Bangle" pitchFamily="2" charset="0"/>
              </a:rPr>
              <a:t>The House of Representatives is composed of members chosen every two years by the voters of each state.</a:t>
            </a:r>
          </a:p>
          <a:p>
            <a:pPr>
              <a:buNone/>
            </a:pPr>
            <a:r>
              <a:rPr lang="en-US" sz="2800" dirty="0" smtClean="0">
                <a:solidFill>
                  <a:srgbClr val="002060"/>
                </a:solidFill>
                <a:latin typeface="Bangle" pitchFamily="2" charset="0"/>
              </a:rPr>
              <a:t>There are only 3 qualifications:</a:t>
            </a:r>
          </a:p>
          <a:p>
            <a:pPr>
              <a:buNone/>
            </a:pPr>
            <a:r>
              <a:rPr lang="en-US" sz="2800" dirty="0" smtClean="0">
                <a:solidFill>
                  <a:srgbClr val="002060"/>
                </a:solidFill>
                <a:latin typeface="Bangle" pitchFamily="2" charset="0"/>
              </a:rPr>
              <a:t>		1. Must be at least 25 years old.</a:t>
            </a:r>
          </a:p>
          <a:p>
            <a:pPr>
              <a:buNone/>
            </a:pPr>
            <a:r>
              <a:rPr lang="en-US" sz="2800" dirty="0" smtClean="0">
                <a:solidFill>
                  <a:srgbClr val="002060"/>
                </a:solidFill>
                <a:latin typeface="Bangle" pitchFamily="2" charset="0"/>
              </a:rPr>
              <a:t>		2. Must have been a US citizen for at least </a:t>
            </a:r>
          </a:p>
          <a:p>
            <a:pPr>
              <a:buNone/>
            </a:pPr>
            <a:r>
              <a:rPr lang="en-US" sz="2800" dirty="0" smtClean="0">
                <a:solidFill>
                  <a:srgbClr val="002060"/>
                </a:solidFill>
                <a:latin typeface="Bangle" pitchFamily="2" charset="0"/>
              </a:rPr>
              <a:t>  		    7 years.</a:t>
            </a:r>
          </a:p>
          <a:p>
            <a:pPr>
              <a:buNone/>
            </a:pPr>
            <a:r>
              <a:rPr lang="en-US" sz="2800" dirty="0" smtClean="0">
                <a:solidFill>
                  <a:srgbClr val="002060"/>
                </a:solidFill>
                <a:latin typeface="Bangle" pitchFamily="2" charset="0"/>
              </a:rPr>
              <a:t>		3. Must live in the state from which they are </a:t>
            </a:r>
          </a:p>
          <a:p>
            <a:pPr>
              <a:buNone/>
            </a:pPr>
            <a:r>
              <a:rPr lang="en-US" sz="2800" dirty="0" smtClean="0">
                <a:solidFill>
                  <a:srgbClr val="002060"/>
                </a:solidFill>
                <a:latin typeface="Bangle" pitchFamily="2" charset="0"/>
              </a:rPr>
              <a:t>		    chosen.</a:t>
            </a:r>
            <a:endParaRPr lang="en-US" sz="2800" dirty="0">
              <a:solidFill>
                <a:srgbClr val="002060"/>
              </a:solidFill>
              <a:latin typeface="Bangle" pitchFamily="2" charset="0"/>
            </a:endParaRPr>
          </a:p>
        </p:txBody>
      </p:sp>
      <p:pic>
        <p:nvPicPr>
          <p:cNvPr id="12290" name="Picture 2" descr="C:\Users\Ramsees\AppData\Local\Microsoft\Windows\Temporary Internet Files\Content.IE5\S36H8TJJ\MCj03013300000[1].wmf"/>
          <p:cNvPicPr>
            <a:picLocks noChangeAspect="1" noChangeArrowheads="1"/>
          </p:cNvPicPr>
          <p:nvPr/>
        </p:nvPicPr>
        <p:blipFill>
          <a:blip r:embed="rId3" cstate="print"/>
          <a:srcRect/>
          <a:stretch>
            <a:fillRect/>
          </a:stretch>
        </p:blipFill>
        <p:spPr bwMode="auto">
          <a:xfrm>
            <a:off x="6324600" y="381000"/>
            <a:ext cx="2340254" cy="19812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smtClean="0">
                <a:solidFill>
                  <a:srgbClr val="C00000"/>
                </a:solidFill>
                <a:latin typeface="Bangle" pitchFamily="2" charset="0"/>
              </a:rPr>
              <a:t>Article I</a:t>
            </a:r>
            <a:br>
              <a:rPr lang="en-US" sz="5400" dirty="0" smtClean="0">
                <a:solidFill>
                  <a:srgbClr val="C00000"/>
                </a:solidFill>
                <a:latin typeface="Bangle" pitchFamily="2" charset="0"/>
              </a:rPr>
            </a:br>
            <a:r>
              <a:rPr lang="en-US" sz="5400" dirty="0" smtClean="0">
                <a:solidFill>
                  <a:srgbClr val="C00000"/>
                </a:solidFill>
                <a:latin typeface="Bangle" pitchFamily="2" charset="0"/>
              </a:rPr>
              <a:t>Section 2</a:t>
            </a:r>
            <a:endParaRPr lang="en-US" sz="5400" dirty="0">
              <a:solidFill>
                <a:srgbClr val="C00000"/>
              </a:solidFill>
              <a:latin typeface="Bangle" pitchFamily="2" charset="0"/>
            </a:endParaRPr>
          </a:p>
        </p:txBody>
      </p:sp>
      <p:sp>
        <p:nvSpPr>
          <p:cNvPr id="3" name="Content Placeholder 2"/>
          <p:cNvSpPr>
            <a:spLocks noGrp="1"/>
          </p:cNvSpPr>
          <p:nvPr>
            <p:ph idx="1"/>
          </p:nvPr>
        </p:nvSpPr>
        <p:spPr>
          <a:xfrm>
            <a:off x="457200" y="1600200"/>
            <a:ext cx="8229600" cy="5105400"/>
          </a:xfrm>
        </p:spPr>
        <p:txBody>
          <a:bodyPr>
            <a:normAutofit/>
          </a:bodyPr>
          <a:lstStyle/>
          <a:p>
            <a:pPr>
              <a:buNone/>
            </a:pPr>
            <a:r>
              <a:rPr lang="en-US" dirty="0" smtClean="0">
                <a:solidFill>
                  <a:srgbClr val="C00000"/>
                </a:solidFill>
                <a:latin typeface="Bangle" pitchFamily="2" charset="0"/>
              </a:rPr>
              <a:t>What it says:</a:t>
            </a:r>
          </a:p>
          <a:p>
            <a:pPr>
              <a:buNone/>
            </a:pPr>
            <a:r>
              <a:rPr lang="en-US" dirty="0" smtClean="0">
                <a:solidFill>
                  <a:srgbClr val="C00000"/>
                </a:solidFill>
                <a:latin typeface="Bangle" pitchFamily="2" charset="0"/>
              </a:rPr>
              <a:t>Clauses 3, 4 &amp; 5</a:t>
            </a:r>
          </a:p>
          <a:p>
            <a:pPr>
              <a:buNone/>
            </a:pPr>
            <a:r>
              <a:rPr lang="en-US" sz="2800" dirty="0" smtClean="0">
                <a:solidFill>
                  <a:srgbClr val="002060"/>
                </a:solidFill>
                <a:latin typeface="Bangle" pitchFamily="2" charset="0"/>
              </a:rPr>
              <a:t>3.  Representatives and direct Taxes shall be apportioned among the several States which may be included within this Union, according to their respective Numbers, which shall be determined by adding the whole Number of free Persons, including those bound to Service for a Term of Years, and excluding Indians not taxed, three-fifths of all other Persons.</a:t>
            </a:r>
            <a:endParaRPr lang="en-US" sz="2800" dirty="0">
              <a:solidFill>
                <a:srgbClr val="002060"/>
              </a:solidFill>
              <a:latin typeface="Bangle" pitchFamily="2"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smtClean="0">
                <a:solidFill>
                  <a:srgbClr val="C00000"/>
                </a:solidFill>
                <a:latin typeface="Bangle" pitchFamily="2" charset="0"/>
              </a:rPr>
              <a:t>Article I</a:t>
            </a:r>
            <a:br>
              <a:rPr lang="en-US" sz="5400" dirty="0" smtClean="0">
                <a:solidFill>
                  <a:srgbClr val="C00000"/>
                </a:solidFill>
                <a:latin typeface="Bangle" pitchFamily="2" charset="0"/>
              </a:rPr>
            </a:br>
            <a:r>
              <a:rPr lang="en-US" sz="5400" dirty="0" smtClean="0">
                <a:solidFill>
                  <a:srgbClr val="C00000"/>
                </a:solidFill>
                <a:latin typeface="Bangle" pitchFamily="2" charset="0"/>
              </a:rPr>
              <a:t>Section 2</a:t>
            </a:r>
            <a:endParaRPr lang="en-US" sz="5400" dirty="0">
              <a:solidFill>
                <a:srgbClr val="C00000"/>
              </a:solidFill>
              <a:latin typeface="Bangle" pitchFamily="2" charset="0"/>
            </a:endParaRPr>
          </a:p>
        </p:txBody>
      </p:sp>
      <p:sp>
        <p:nvSpPr>
          <p:cNvPr id="3" name="Content Placeholder 2"/>
          <p:cNvSpPr>
            <a:spLocks noGrp="1"/>
          </p:cNvSpPr>
          <p:nvPr>
            <p:ph idx="1"/>
          </p:nvPr>
        </p:nvSpPr>
        <p:spPr/>
        <p:txBody>
          <a:bodyPr/>
          <a:lstStyle/>
          <a:p>
            <a:pPr>
              <a:buNone/>
            </a:pPr>
            <a:r>
              <a:rPr lang="en-US" dirty="0" smtClean="0">
                <a:solidFill>
                  <a:srgbClr val="C00000"/>
                </a:solidFill>
                <a:latin typeface="Bangle" pitchFamily="2" charset="0"/>
              </a:rPr>
              <a:t>What it says:</a:t>
            </a:r>
          </a:p>
          <a:p>
            <a:pPr>
              <a:buNone/>
            </a:pPr>
            <a:r>
              <a:rPr lang="en-US" dirty="0" smtClean="0">
                <a:solidFill>
                  <a:srgbClr val="C00000"/>
                </a:solidFill>
                <a:latin typeface="Bangle" pitchFamily="2" charset="0"/>
              </a:rPr>
              <a:t>Clauses 3, 4, &amp;5</a:t>
            </a:r>
          </a:p>
          <a:p>
            <a:pPr marL="514350" indent="-514350">
              <a:buAutoNum type="arabicPeriod" startAt="4"/>
            </a:pPr>
            <a:r>
              <a:rPr lang="en-US" sz="2800" dirty="0" smtClean="0">
                <a:solidFill>
                  <a:srgbClr val="002060"/>
                </a:solidFill>
                <a:latin typeface="Bangle" pitchFamily="2" charset="0"/>
              </a:rPr>
              <a:t>When vacancies happen in the Representation from any State, the Executive Authority thereof shall issue Writs of Election to fill such vacancies.</a:t>
            </a:r>
          </a:p>
          <a:p>
            <a:pPr marL="514350" indent="-514350">
              <a:buNone/>
            </a:pPr>
            <a:r>
              <a:rPr lang="en-US" sz="2800" dirty="0" smtClean="0">
                <a:solidFill>
                  <a:srgbClr val="002060"/>
                </a:solidFill>
                <a:latin typeface="Bangle" pitchFamily="2" charset="0"/>
              </a:rPr>
              <a:t>5.  The House of Representatives shall </a:t>
            </a:r>
            <a:r>
              <a:rPr lang="en-US" sz="2800" dirty="0" smtClean="0">
                <a:solidFill>
                  <a:srgbClr val="002060"/>
                </a:solidFill>
                <a:latin typeface="Bangle" pitchFamily="2" charset="0"/>
              </a:rPr>
              <a:t>choose </a:t>
            </a:r>
            <a:r>
              <a:rPr lang="en-US" sz="2800" dirty="0" smtClean="0">
                <a:solidFill>
                  <a:srgbClr val="002060"/>
                </a:solidFill>
                <a:latin typeface="Bangle" pitchFamily="2" charset="0"/>
              </a:rPr>
              <a:t>their Speakers and other Officers; and shall have the sole Power of Impeachment.</a:t>
            </a:r>
            <a:endParaRPr lang="en-US" sz="2800" dirty="0">
              <a:solidFill>
                <a:srgbClr val="002060"/>
              </a:solidFill>
              <a:latin typeface="Bangle" pitchFamily="2"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smtClean="0">
                <a:solidFill>
                  <a:srgbClr val="C00000"/>
                </a:solidFill>
                <a:latin typeface="Bangle" pitchFamily="2" charset="0"/>
              </a:rPr>
              <a:t>Article 1</a:t>
            </a:r>
            <a:br>
              <a:rPr lang="en-US" sz="5400" dirty="0" smtClean="0">
                <a:solidFill>
                  <a:srgbClr val="C00000"/>
                </a:solidFill>
                <a:latin typeface="Bangle" pitchFamily="2" charset="0"/>
              </a:rPr>
            </a:br>
            <a:r>
              <a:rPr lang="en-US" sz="5400" dirty="0" smtClean="0">
                <a:solidFill>
                  <a:srgbClr val="C00000"/>
                </a:solidFill>
                <a:latin typeface="Bangle" pitchFamily="2" charset="0"/>
              </a:rPr>
              <a:t>Section 2</a:t>
            </a:r>
            <a:endParaRPr lang="en-US" sz="5400" dirty="0">
              <a:solidFill>
                <a:srgbClr val="C00000"/>
              </a:solidFill>
              <a:latin typeface="Bangle" pitchFamily="2" charset="0"/>
            </a:endParaRPr>
          </a:p>
        </p:txBody>
      </p:sp>
      <p:sp>
        <p:nvSpPr>
          <p:cNvPr id="3" name="Content Placeholder 2"/>
          <p:cNvSpPr>
            <a:spLocks noGrp="1"/>
          </p:cNvSpPr>
          <p:nvPr>
            <p:ph idx="1"/>
          </p:nvPr>
        </p:nvSpPr>
        <p:spPr>
          <a:xfrm>
            <a:off x="457200" y="1600200"/>
            <a:ext cx="8229600" cy="5029200"/>
          </a:xfrm>
        </p:spPr>
        <p:txBody>
          <a:bodyPr>
            <a:normAutofit/>
          </a:bodyPr>
          <a:lstStyle/>
          <a:p>
            <a:pPr>
              <a:buNone/>
            </a:pPr>
            <a:r>
              <a:rPr lang="en-US" dirty="0" smtClean="0">
                <a:solidFill>
                  <a:srgbClr val="C00000"/>
                </a:solidFill>
                <a:latin typeface="Bangle" pitchFamily="2" charset="0"/>
              </a:rPr>
              <a:t>What it means:</a:t>
            </a:r>
          </a:p>
          <a:p>
            <a:pPr>
              <a:buNone/>
            </a:pPr>
            <a:r>
              <a:rPr lang="en-US" dirty="0" smtClean="0">
                <a:solidFill>
                  <a:srgbClr val="C00000"/>
                </a:solidFill>
                <a:latin typeface="Bangle" pitchFamily="2" charset="0"/>
              </a:rPr>
              <a:t>Clauses 3,4, &amp;5</a:t>
            </a:r>
          </a:p>
          <a:p>
            <a:pPr marL="514350" indent="-514350">
              <a:buAutoNum type="arabicPeriod" startAt="3"/>
            </a:pPr>
            <a:r>
              <a:rPr lang="en-US" sz="2800" dirty="0" smtClean="0">
                <a:solidFill>
                  <a:srgbClr val="002060"/>
                </a:solidFill>
                <a:latin typeface="Bangle" pitchFamily="2" charset="0"/>
              </a:rPr>
              <a:t>Set the number of members of the first House of Representatives from each of the original 13 colonies, declared the amount of taxes would depend on the number of citizens in each state.</a:t>
            </a:r>
          </a:p>
          <a:p>
            <a:pPr marL="514350" indent="-514350">
              <a:buAutoNum type="arabicPeriod" startAt="4"/>
            </a:pPr>
            <a:r>
              <a:rPr lang="en-US" sz="2800" dirty="0" smtClean="0">
                <a:solidFill>
                  <a:srgbClr val="002060"/>
                </a:solidFill>
                <a:latin typeface="Bangle" pitchFamily="2" charset="0"/>
              </a:rPr>
              <a:t>The governor of the state can call for a special election to fill any vacancy if a member dies or resigns midterm.</a:t>
            </a:r>
          </a:p>
          <a:p>
            <a:pPr marL="514350" indent="-514350">
              <a:buAutoNum type="arabicPeriod" startAt="5"/>
            </a:pPr>
            <a:r>
              <a:rPr lang="en-US" sz="2800" dirty="0" smtClean="0">
                <a:solidFill>
                  <a:srgbClr val="002060"/>
                </a:solidFill>
                <a:latin typeface="Bangle" pitchFamily="2" charset="0"/>
              </a:rPr>
              <a:t>Authorized the House to elect its own Speaker.</a:t>
            </a:r>
          </a:p>
          <a:p>
            <a:pPr marL="514350" indent="-514350">
              <a:buNone/>
            </a:pPr>
            <a:r>
              <a:rPr lang="en-US" sz="2800" dirty="0" smtClean="0">
                <a:solidFill>
                  <a:srgbClr val="002060"/>
                </a:solidFill>
                <a:latin typeface="Bangle" pitchFamily="2" charset="0"/>
              </a:rPr>
              <a:t>     The House </a:t>
            </a:r>
            <a:r>
              <a:rPr lang="en-US" sz="2800" dirty="0" smtClean="0">
                <a:solidFill>
                  <a:srgbClr val="002060"/>
                </a:solidFill>
                <a:latin typeface="Bangle" pitchFamily="2" charset="0"/>
              </a:rPr>
              <a:t>holds </a:t>
            </a:r>
            <a:r>
              <a:rPr lang="en-US" sz="2800" dirty="0" smtClean="0">
                <a:solidFill>
                  <a:srgbClr val="002060"/>
                </a:solidFill>
                <a:latin typeface="Bangle" pitchFamily="2" charset="0"/>
              </a:rPr>
              <a:t>the power of impeachment.</a:t>
            </a:r>
            <a:endParaRPr lang="en-US" sz="2800" dirty="0">
              <a:solidFill>
                <a:srgbClr val="002060"/>
              </a:solidFill>
              <a:latin typeface="Bangle" pitchFamily="2"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smtClean="0">
                <a:solidFill>
                  <a:srgbClr val="C00000"/>
                </a:solidFill>
                <a:latin typeface="Bangle" pitchFamily="2" charset="0"/>
              </a:rPr>
              <a:t>Article I</a:t>
            </a:r>
            <a:br>
              <a:rPr lang="en-US" sz="5400" dirty="0" smtClean="0">
                <a:solidFill>
                  <a:srgbClr val="C00000"/>
                </a:solidFill>
                <a:latin typeface="Bangle" pitchFamily="2" charset="0"/>
              </a:rPr>
            </a:br>
            <a:r>
              <a:rPr lang="en-US" sz="5400" dirty="0" smtClean="0">
                <a:solidFill>
                  <a:srgbClr val="C00000"/>
                </a:solidFill>
                <a:latin typeface="Bangle" pitchFamily="2" charset="0"/>
              </a:rPr>
              <a:t>Section 3</a:t>
            </a:r>
            <a:endParaRPr lang="en-US" sz="5400" dirty="0">
              <a:solidFill>
                <a:srgbClr val="C00000"/>
              </a:solidFill>
              <a:latin typeface="Bangle" pitchFamily="2" charset="0"/>
            </a:endParaRPr>
          </a:p>
        </p:txBody>
      </p:sp>
      <p:sp>
        <p:nvSpPr>
          <p:cNvPr id="3" name="Content Placeholder 2"/>
          <p:cNvSpPr>
            <a:spLocks noGrp="1"/>
          </p:cNvSpPr>
          <p:nvPr>
            <p:ph idx="1"/>
          </p:nvPr>
        </p:nvSpPr>
        <p:spPr>
          <a:xfrm>
            <a:off x="228600" y="1600200"/>
            <a:ext cx="8686800" cy="5029200"/>
          </a:xfrm>
        </p:spPr>
        <p:txBody>
          <a:bodyPr>
            <a:normAutofit/>
          </a:bodyPr>
          <a:lstStyle/>
          <a:p>
            <a:pPr>
              <a:buNone/>
            </a:pPr>
            <a:r>
              <a:rPr lang="en-US" dirty="0" smtClean="0">
                <a:solidFill>
                  <a:srgbClr val="C00000"/>
                </a:solidFill>
                <a:latin typeface="Bangle" pitchFamily="2" charset="0"/>
              </a:rPr>
              <a:t>What it says:</a:t>
            </a:r>
          </a:p>
          <a:p>
            <a:pPr>
              <a:buNone/>
            </a:pPr>
            <a:r>
              <a:rPr lang="en-US" dirty="0" smtClean="0">
                <a:solidFill>
                  <a:srgbClr val="C00000"/>
                </a:solidFill>
                <a:latin typeface="Bangle" pitchFamily="2" charset="0"/>
              </a:rPr>
              <a:t>Clauses 1, 2, &amp;3</a:t>
            </a:r>
          </a:p>
          <a:p>
            <a:pPr marL="514350" indent="-514350">
              <a:buAutoNum type="arabicPeriod"/>
            </a:pPr>
            <a:r>
              <a:rPr lang="en-US" sz="2800" dirty="0" smtClean="0">
                <a:solidFill>
                  <a:srgbClr val="002060"/>
                </a:solidFill>
                <a:latin typeface="Bangle" pitchFamily="2" charset="0"/>
              </a:rPr>
              <a:t>The Senate of the United States shall be composed of 2 Senators from each state.</a:t>
            </a:r>
          </a:p>
          <a:p>
            <a:pPr marL="514350" indent="-514350">
              <a:buAutoNum type="arabicPeriod" startAt="2"/>
            </a:pPr>
            <a:r>
              <a:rPr lang="en-US" sz="2800" dirty="0" smtClean="0">
                <a:solidFill>
                  <a:srgbClr val="002060"/>
                </a:solidFill>
                <a:latin typeface="Bangle" pitchFamily="2" charset="0"/>
              </a:rPr>
              <a:t>Immediately after they shall be assembled in Consequence of the first Election, they shall be divided as equally as may be into three classes.</a:t>
            </a:r>
          </a:p>
          <a:p>
            <a:pPr marL="514350" indent="-514350">
              <a:buNone/>
            </a:pPr>
            <a:r>
              <a:rPr lang="en-US" sz="2800" dirty="0" smtClean="0">
                <a:solidFill>
                  <a:srgbClr val="002060"/>
                </a:solidFill>
                <a:latin typeface="Bangle" pitchFamily="2" charset="0"/>
              </a:rPr>
              <a:t>3.  No Person shall be a Senator who shall not have attained to the Age of Thirty Years, and been nine years a Citizen of the United States, and who shall not, when elected, be an Inhabitant of that State for which he shall be chosen.</a:t>
            </a:r>
            <a:endParaRPr lang="en-US" sz="2800" dirty="0">
              <a:solidFill>
                <a:srgbClr val="002060"/>
              </a:solidFill>
              <a:latin typeface="Bangle"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smtClean="0">
                <a:solidFill>
                  <a:srgbClr val="C00000"/>
                </a:solidFill>
                <a:latin typeface="Bangle" pitchFamily="2" charset="0"/>
              </a:rPr>
              <a:t>Article I</a:t>
            </a:r>
            <a:br>
              <a:rPr lang="en-US" sz="5400" dirty="0" smtClean="0">
                <a:solidFill>
                  <a:srgbClr val="C00000"/>
                </a:solidFill>
                <a:latin typeface="Bangle" pitchFamily="2" charset="0"/>
              </a:rPr>
            </a:br>
            <a:r>
              <a:rPr lang="en-US" sz="5400" dirty="0" smtClean="0">
                <a:solidFill>
                  <a:srgbClr val="C00000"/>
                </a:solidFill>
                <a:latin typeface="Bangle" pitchFamily="2" charset="0"/>
              </a:rPr>
              <a:t>Section 3</a:t>
            </a:r>
            <a:endParaRPr lang="en-US" sz="5400" dirty="0">
              <a:solidFill>
                <a:srgbClr val="C00000"/>
              </a:solidFill>
              <a:latin typeface="Bangle" pitchFamily="2" charset="0"/>
            </a:endParaRPr>
          </a:p>
        </p:txBody>
      </p:sp>
      <p:sp>
        <p:nvSpPr>
          <p:cNvPr id="3" name="Content Placeholder 2"/>
          <p:cNvSpPr>
            <a:spLocks noGrp="1"/>
          </p:cNvSpPr>
          <p:nvPr>
            <p:ph idx="1"/>
          </p:nvPr>
        </p:nvSpPr>
        <p:spPr>
          <a:xfrm>
            <a:off x="457200" y="1600200"/>
            <a:ext cx="8229600" cy="5029200"/>
          </a:xfrm>
        </p:spPr>
        <p:txBody>
          <a:bodyPr>
            <a:normAutofit/>
          </a:bodyPr>
          <a:lstStyle/>
          <a:p>
            <a:pPr>
              <a:buNone/>
            </a:pPr>
            <a:r>
              <a:rPr lang="en-US" dirty="0" smtClean="0">
                <a:solidFill>
                  <a:srgbClr val="C00000"/>
                </a:solidFill>
                <a:latin typeface="Bangle" pitchFamily="2" charset="0"/>
              </a:rPr>
              <a:t>What it means:</a:t>
            </a:r>
          </a:p>
          <a:p>
            <a:pPr>
              <a:buNone/>
            </a:pPr>
            <a:r>
              <a:rPr lang="en-US" dirty="0" smtClean="0">
                <a:solidFill>
                  <a:srgbClr val="C00000"/>
                </a:solidFill>
                <a:latin typeface="Bangle" pitchFamily="2" charset="0"/>
              </a:rPr>
              <a:t>Clauses 1,2, &amp;3</a:t>
            </a:r>
          </a:p>
          <a:p>
            <a:pPr marL="514350" indent="-514350">
              <a:buAutoNum type="arabicPeriod"/>
            </a:pPr>
            <a:r>
              <a:rPr lang="en-US" sz="2800" dirty="0" smtClean="0">
                <a:solidFill>
                  <a:srgbClr val="002060"/>
                </a:solidFill>
                <a:latin typeface="Bangle" pitchFamily="2" charset="0"/>
              </a:rPr>
              <a:t>The Senate has two senators from each state.</a:t>
            </a:r>
          </a:p>
          <a:p>
            <a:pPr marL="514350" indent="-514350">
              <a:buAutoNum type="arabicPeriod" startAt="2"/>
            </a:pPr>
            <a:r>
              <a:rPr lang="en-US" sz="2800" dirty="0" smtClean="0">
                <a:solidFill>
                  <a:srgbClr val="002060"/>
                </a:solidFill>
                <a:latin typeface="Bangle" pitchFamily="2" charset="0"/>
              </a:rPr>
              <a:t>The Senate is divided into 3 classes and elections are held on a staggered basis so that one class, or 1/3 of the senators, stands for election every 2 years.</a:t>
            </a:r>
          </a:p>
          <a:p>
            <a:pPr marL="514350" indent="-514350">
              <a:buNone/>
            </a:pPr>
            <a:r>
              <a:rPr lang="en-US" sz="2800" dirty="0" smtClean="0">
                <a:solidFill>
                  <a:srgbClr val="002060"/>
                </a:solidFill>
                <a:latin typeface="Bangle" pitchFamily="2" charset="0"/>
              </a:rPr>
              <a:t>3.  Senators must be at least 30 years old, a citizen of the U.S. for at least 9 years, and live in the state they represent.</a:t>
            </a:r>
            <a:endParaRPr lang="en-US" sz="2800" dirty="0">
              <a:solidFill>
                <a:srgbClr val="002060"/>
              </a:solidFill>
              <a:latin typeface="Bangle"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C00000"/>
                </a:solidFill>
                <a:latin typeface="Bangle" pitchFamily="2" charset="0"/>
              </a:rPr>
              <a:t>What else did Article I do?</a:t>
            </a:r>
            <a:endParaRPr lang="en-US" sz="5400" dirty="0">
              <a:solidFill>
                <a:srgbClr val="C00000"/>
              </a:solidFill>
              <a:latin typeface="Bangle" pitchFamily="2" charset="0"/>
            </a:endParaRPr>
          </a:p>
        </p:txBody>
      </p:sp>
      <p:sp>
        <p:nvSpPr>
          <p:cNvPr id="3" name="Content Placeholder 2"/>
          <p:cNvSpPr>
            <a:spLocks noGrp="1"/>
          </p:cNvSpPr>
          <p:nvPr>
            <p:ph idx="1"/>
          </p:nvPr>
        </p:nvSpPr>
        <p:spPr/>
        <p:txBody>
          <a:bodyPr>
            <a:normAutofit/>
          </a:bodyPr>
          <a:lstStyle/>
          <a:p>
            <a:pPr>
              <a:buNone/>
            </a:pPr>
            <a:r>
              <a:rPr lang="en-US" sz="2800" dirty="0" smtClean="0">
                <a:solidFill>
                  <a:srgbClr val="002060"/>
                </a:solidFill>
                <a:latin typeface="Bangle" pitchFamily="2" charset="0"/>
              </a:rPr>
              <a:t>Section 3; Clauses 4 – 7:</a:t>
            </a:r>
          </a:p>
          <a:p>
            <a:pPr>
              <a:buNone/>
            </a:pPr>
            <a:r>
              <a:rPr lang="en-US" sz="2800" dirty="0" smtClean="0">
                <a:solidFill>
                  <a:srgbClr val="002060"/>
                </a:solidFill>
                <a:latin typeface="Bangle" pitchFamily="2" charset="0"/>
              </a:rPr>
              <a:t>	*Established that the Vice President was to be the president of the Senate and only votes in the case of a tie.</a:t>
            </a:r>
          </a:p>
          <a:p>
            <a:pPr>
              <a:buNone/>
            </a:pPr>
            <a:r>
              <a:rPr lang="en-US" sz="2800" dirty="0" smtClean="0">
                <a:solidFill>
                  <a:srgbClr val="002060"/>
                </a:solidFill>
                <a:latin typeface="Bangle" pitchFamily="2" charset="0"/>
              </a:rPr>
              <a:t>	</a:t>
            </a:r>
            <a:endParaRPr lang="en-US" sz="2800" dirty="0">
              <a:solidFill>
                <a:srgbClr val="002060"/>
              </a:solidFill>
              <a:latin typeface="Bangle" pitchFamily="2" charset="0"/>
            </a:endParaRPr>
          </a:p>
        </p:txBody>
      </p:sp>
      <p:pic>
        <p:nvPicPr>
          <p:cNvPr id="14338" name="Picture 2" descr="C:\Users\Ramsees\AppData\Local\Microsoft\Windows\Temporary Internet Files\Content.IE5\ETBUICO7\MCj03013940000[1].wmf"/>
          <p:cNvPicPr>
            <a:picLocks noChangeAspect="1" noChangeArrowheads="1"/>
          </p:cNvPicPr>
          <p:nvPr/>
        </p:nvPicPr>
        <p:blipFill>
          <a:blip r:embed="rId3" cstate="print"/>
          <a:srcRect/>
          <a:stretch>
            <a:fillRect/>
          </a:stretch>
        </p:blipFill>
        <p:spPr bwMode="auto">
          <a:xfrm>
            <a:off x="6019800" y="4038600"/>
            <a:ext cx="2493569" cy="212384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C00000"/>
                </a:solidFill>
                <a:latin typeface="Bangle" pitchFamily="2" charset="0"/>
              </a:rPr>
              <a:t>What else did Article I do?</a:t>
            </a:r>
            <a:endParaRPr lang="en-US" sz="5400" dirty="0">
              <a:solidFill>
                <a:srgbClr val="C00000"/>
              </a:solidFill>
              <a:latin typeface="Bangle" pitchFamily="2" charset="0"/>
            </a:endParaRPr>
          </a:p>
        </p:txBody>
      </p:sp>
      <p:sp>
        <p:nvSpPr>
          <p:cNvPr id="3" name="Content Placeholder 2"/>
          <p:cNvSpPr>
            <a:spLocks noGrp="1"/>
          </p:cNvSpPr>
          <p:nvPr>
            <p:ph idx="1"/>
          </p:nvPr>
        </p:nvSpPr>
        <p:spPr/>
        <p:txBody>
          <a:bodyPr/>
          <a:lstStyle/>
          <a:p>
            <a:pPr>
              <a:buNone/>
            </a:pPr>
            <a:r>
              <a:rPr lang="en-US" dirty="0" smtClean="0">
                <a:solidFill>
                  <a:srgbClr val="C00000"/>
                </a:solidFill>
                <a:latin typeface="Bangle" pitchFamily="2" charset="0"/>
              </a:rPr>
              <a:t>Section 4 – Clauses 1&amp;2</a:t>
            </a:r>
          </a:p>
          <a:p>
            <a:pPr>
              <a:buNone/>
            </a:pPr>
            <a:r>
              <a:rPr lang="en-US" sz="2800" dirty="0" smtClean="0">
                <a:solidFill>
                  <a:srgbClr val="002060"/>
                </a:solidFill>
                <a:latin typeface="Bangle" pitchFamily="2" charset="0"/>
              </a:rPr>
              <a:t>*The Constitution gives the state legislatures the task of determining how congressional elections are held.</a:t>
            </a:r>
          </a:p>
          <a:p>
            <a:pPr>
              <a:buNone/>
            </a:pPr>
            <a:r>
              <a:rPr lang="en-US" sz="2800" dirty="0" smtClean="0">
                <a:solidFill>
                  <a:srgbClr val="002060"/>
                </a:solidFill>
                <a:latin typeface="Bangle" pitchFamily="2" charset="0"/>
              </a:rPr>
              <a:t>*As a general rule, Congress sets its own schedule for how frequently it meets.  But, the Constitution provides only that it must meet once a year.</a:t>
            </a:r>
            <a:endParaRPr lang="en-US" sz="2800" dirty="0">
              <a:solidFill>
                <a:srgbClr val="002060"/>
              </a:solidFill>
              <a:latin typeface="Bangle" pitchFamily="2"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C00000"/>
                </a:solidFill>
                <a:latin typeface="Bangle" pitchFamily="2" charset="0"/>
              </a:rPr>
              <a:t>More Article I!</a:t>
            </a:r>
            <a:endParaRPr lang="en-US" sz="5400" dirty="0">
              <a:solidFill>
                <a:srgbClr val="C00000"/>
              </a:solidFill>
              <a:latin typeface="Bangle" pitchFamily="2" charset="0"/>
            </a:endParaRPr>
          </a:p>
        </p:txBody>
      </p:sp>
      <p:sp>
        <p:nvSpPr>
          <p:cNvPr id="3" name="Content Placeholder 2"/>
          <p:cNvSpPr>
            <a:spLocks noGrp="1"/>
          </p:cNvSpPr>
          <p:nvPr>
            <p:ph idx="1"/>
          </p:nvPr>
        </p:nvSpPr>
        <p:spPr>
          <a:xfrm>
            <a:off x="457200" y="1371600"/>
            <a:ext cx="8229600" cy="5334000"/>
          </a:xfrm>
        </p:spPr>
        <p:txBody>
          <a:bodyPr>
            <a:normAutofit/>
          </a:bodyPr>
          <a:lstStyle/>
          <a:p>
            <a:pPr>
              <a:buNone/>
            </a:pPr>
            <a:r>
              <a:rPr lang="en-US" dirty="0" smtClean="0">
                <a:solidFill>
                  <a:srgbClr val="C00000"/>
                </a:solidFill>
                <a:latin typeface="Bangle" pitchFamily="2" charset="0"/>
              </a:rPr>
              <a:t>Section 5 – Clauses 1,2,3, &amp;4:</a:t>
            </a:r>
          </a:p>
          <a:p>
            <a:pPr marL="514350" indent="-514350">
              <a:buAutoNum type="arabicPeriod"/>
            </a:pPr>
            <a:r>
              <a:rPr lang="en-US" sz="2800" dirty="0" smtClean="0">
                <a:solidFill>
                  <a:srgbClr val="002060"/>
                </a:solidFill>
                <a:latin typeface="Bangle" pitchFamily="2" charset="0"/>
              </a:rPr>
              <a:t>The House of Representatives and the Senate are in </a:t>
            </a:r>
            <a:r>
              <a:rPr lang="en-US" sz="2800" dirty="0" smtClean="0">
                <a:solidFill>
                  <a:srgbClr val="002060"/>
                </a:solidFill>
                <a:latin typeface="Bangle" pitchFamily="2" charset="0"/>
              </a:rPr>
              <a:t>charge </a:t>
            </a:r>
            <a:r>
              <a:rPr lang="en-US" sz="2800" dirty="0" smtClean="0">
                <a:solidFill>
                  <a:srgbClr val="002060"/>
                </a:solidFill>
                <a:latin typeface="Bangle" pitchFamily="2" charset="0"/>
              </a:rPr>
              <a:t>of determining whether an election of one of its own member is legitimate.</a:t>
            </a:r>
          </a:p>
          <a:p>
            <a:pPr marL="514350" indent="-514350">
              <a:buAutoNum type="arabicPeriod" startAt="2"/>
            </a:pPr>
            <a:r>
              <a:rPr lang="en-US" sz="2800" dirty="0" smtClean="0">
                <a:solidFill>
                  <a:srgbClr val="002060"/>
                </a:solidFill>
                <a:latin typeface="Bangle" pitchFamily="2" charset="0"/>
              </a:rPr>
              <a:t>Both the House and Senate need a majority of its members present in order to do business.</a:t>
            </a:r>
          </a:p>
          <a:p>
            <a:pPr marL="514350" indent="-514350">
              <a:buAutoNum type="arabicPeriod" startAt="3"/>
            </a:pPr>
            <a:r>
              <a:rPr lang="en-US" sz="2800" dirty="0" smtClean="0">
                <a:solidFill>
                  <a:srgbClr val="002060"/>
                </a:solidFill>
                <a:latin typeface="Bangle" pitchFamily="2" charset="0"/>
              </a:rPr>
              <a:t>Both bodies must keep and publish a journal of their proceedings, including how members voted.</a:t>
            </a:r>
          </a:p>
          <a:p>
            <a:pPr marL="514350" indent="-514350">
              <a:buNone/>
            </a:pPr>
            <a:r>
              <a:rPr lang="en-US" sz="2800" dirty="0" smtClean="0">
                <a:solidFill>
                  <a:srgbClr val="002060"/>
                </a:solidFill>
                <a:latin typeface="Bangle" pitchFamily="2" charset="0"/>
              </a:rPr>
              <a:t>4.  To close down for three days, consent from the other chamber must be given.</a:t>
            </a:r>
            <a:endParaRPr lang="en-US" sz="2800" dirty="0">
              <a:solidFill>
                <a:srgbClr val="002060"/>
              </a:solidFill>
              <a:latin typeface="Bangle" pitchFamily="2"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C00000"/>
                </a:solidFill>
                <a:latin typeface="Bangle" pitchFamily="2" charset="0"/>
              </a:rPr>
              <a:t>AND STILL MORE!</a:t>
            </a:r>
            <a:endParaRPr lang="en-US" sz="5400" dirty="0">
              <a:solidFill>
                <a:srgbClr val="C00000"/>
              </a:solidFill>
              <a:latin typeface="Bangle" pitchFamily="2" charset="0"/>
            </a:endParaRPr>
          </a:p>
        </p:txBody>
      </p:sp>
      <p:sp>
        <p:nvSpPr>
          <p:cNvPr id="3" name="Content Placeholder 2"/>
          <p:cNvSpPr>
            <a:spLocks noGrp="1"/>
          </p:cNvSpPr>
          <p:nvPr>
            <p:ph idx="1"/>
          </p:nvPr>
        </p:nvSpPr>
        <p:spPr/>
        <p:txBody>
          <a:bodyPr/>
          <a:lstStyle/>
          <a:p>
            <a:pPr>
              <a:buNone/>
            </a:pPr>
            <a:r>
              <a:rPr lang="en-US" dirty="0" smtClean="0">
                <a:solidFill>
                  <a:srgbClr val="C00000"/>
                </a:solidFill>
                <a:latin typeface="Bangle" pitchFamily="2" charset="0"/>
              </a:rPr>
              <a:t>Article I</a:t>
            </a:r>
          </a:p>
          <a:p>
            <a:pPr>
              <a:buNone/>
            </a:pPr>
            <a:r>
              <a:rPr lang="en-US" dirty="0" smtClean="0">
                <a:solidFill>
                  <a:srgbClr val="C00000"/>
                </a:solidFill>
                <a:latin typeface="Bangle" pitchFamily="2" charset="0"/>
              </a:rPr>
              <a:t>Section 6</a:t>
            </a:r>
          </a:p>
          <a:p>
            <a:pPr>
              <a:buNone/>
            </a:pPr>
            <a:r>
              <a:rPr lang="en-US" dirty="0" smtClean="0">
                <a:solidFill>
                  <a:srgbClr val="C00000"/>
                </a:solidFill>
                <a:latin typeface="Bangle" pitchFamily="2" charset="0"/>
              </a:rPr>
              <a:t>Clauses 1 &amp; 2</a:t>
            </a:r>
          </a:p>
          <a:p>
            <a:pPr marL="514350" indent="-514350">
              <a:buAutoNum type="arabicPeriod"/>
            </a:pPr>
            <a:r>
              <a:rPr lang="en-US" sz="2800" dirty="0" smtClean="0">
                <a:solidFill>
                  <a:srgbClr val="002060"/>
                </a:solidFill>
                <a:latin typeface="Bangle" pitchFamily="2" charset="0"/>
              </a:rPr>
              <a:t>Members of Congress are entitled to be paid for their service from the US Treasury.</a:t>
            </a:r>
          </a:p>
          <a:p>
            <a:pPr marL="514350" indent="-514350">
              <a:buNone/>
            </a:pPr>
            <a:r>
              <a:rPr lang="en-US" sz="2800" dirty="0" smtClean="0">
                <a:solidFill>
                  <a:srgbClr val="002060"/>
                </a:solidFill>
                <a:latin typeface="Bangle" pitchFamily="2" charset="0"/>
              </a:rPr>
              <a:t>2.  The Constitution protects legislators from arrests in civil lawsuits, but they may be arrested in criminal matters.</a:t>
            </a:r>
          </a:p>
        </p:txBody>
      </p:sp>
      <p:pic>
        <p:nvPicPr>
          <p:cNvPr id="15364" name="Picture 4" descr="C:\Users\Ramsees\AppData\Local\Microsoft\Windows\Temporary Internet Files\Content.IE5\128Z4Y4Y\MPj04422940000[1].jpg"/>
          <p:cNvPicPr>
            <a:picLocks noChangeAspect="1" noChangeArrowheads="1"/>
          </p:cNvPicPr>
          <p:nvPr/>
        </p:nvPicPr>
        <p:blipFill>
          <a:blip r:embed="rId3" cstate="print"/>
          <a:srcRect/>
          <a:stretch>
            <a:fillRect/>
          </a:stretch>
        </p:blipFill>
        <p:spPr bwMode="auto">
          <a:xfrm>
            <a:off x="6248400" y="1295400"/>
            <a:ext cx="2514600" cy="1905000"/>
          </a:xfrm>
          <a:prstGeom prst="rect">
            <a:avLst/>
          </a:prstGeom>
          <a:noFill/>
        </p:spPr>
      </p:pic>
      <p:pic>
        <p:nvPicPr>
          <p:cNvPr id="15365" name="Picture 5" descr="C:\Users\Ramsees\AppData\Local\Microsoft\Windows\Temporary Internet Files\Content.IE5\N7ARKLMX\MCj03907220000[1].wmf"/>
          <p:cNvPicPr>
            <a:picLocks noChangeAspect="1" noChangeArrowheads="1"/>
          </p:cNvPicPr>
          <p:nvPr/>
        </p:nvPicPr>
        <p:blipFill>
          <a:blip r:embed="rId4" cstate="print"/>
          <a:srcRect/>
          <a:stretch>
            <a:fillRect/>
          </a:stretch>
        </p:blipFill>
        <p:spPr bwMode="auto">
          <a:xfrm>
            <a:off x="5486400" y="5257800"/>
            <a:ext cx="1941271" cy="126187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C00000"/>
                </a:solidFill>
                <a:latin typeface="Bangle" pitchFamily="2" charset="0"/>
              </a:rPr>
              <a:t>The Preamble</a:t>
            </a:r>
            <a:endParaRPr lang="en-US" sz="5400" b="1" dirty="0">
              <a:solidFill>
                <a:srgbClr val="C00000"/>
              </a:solidFill>
              <a:latin typeface="Bangle" pitchFamily="2" charset="0"/>
            </a:endParaRPr>
          </a:p>
        </p:txBody>
      </p:sp>
      <p:sp>
        <p:nvSpPr>
          <p:cNvPr id="3" name="Content Placeholder 2"/>
          <p:cNvSpPr>
            <a:spLocks noGrp="1"/>
          </p:cNvSpPr>
          <p:nvPr>
            <p:ph idx="1"/>
          </p:nvPr>
        </p:nvSpPr>
        <p:spPr/>
        <p:txBody>
          <a:bodyPr>
            <a:normAutofit/>
          </a:bodyPr>
          <a:lstStyle/>
          <a:p>
            <a:pPr>
              <a:buNone/>
            </a:pPr>
            <a:r>
              <a:rPr lang="en-US" sz="2800" dirty="0" smtClean="0">
                <a:solidFill>
                  <a:srgbClr val="C00000"/>
                </a:solidFill>
                <a:latin typeface="Bangle" pitchFamily="2" charset="0"/>
              </a:rPr>
              <a:t>What it says:</a:t>
            </a:r>
          </a:p>
          <a:p>
            <a:pPr>
              <a:buNone/>
            </a:pPr>
            <a:r>
              <a:rPr lang="en-US" sz="2800" dirty="0" smtClean="0">
                <a:solidFill>
                  <a:srgbClr val="002060"/>
                </a:solidFill>
                <a:latin typeface="Bangle" pitchFamily="2" charset="0"/>
              </a:rPr>
              <a:t>We the people of the United States in Order to form a more perfect Union, establish Justice, insure domestic Tranquility, provide for the common </a:t>
            </a:r>
            <a:r>
              <a:rPr lang="en-US" sz="2800" dirty="0" smtClean="0">
                <a:solidFill>
                  <a:srgbClr val="002060"/>
                </a:solidFill>
                <a:latin typeface="Bangle" pitchFamily="2" charset="0"/>
              </a:rPr>
              <a:t>defense</a:t>
            </a:r>
            <a:r>
              <a:rPr lang="en-US" sz="2800" dirty="0" smtClean="0">
                <a:solidFill>
                  <a:srgbClr val="002060"/>
                </a:solidFill>
                <a:latin typeface="Bangle" pitchFamily="2" charset="0"/>
              </a:rPr>
              <a:t>, promote the general Welfare, and secure the Blessings of Liberty to ourselves and our Posterity, do ordain and establish this Constitution for the United States of America.</a:t>
            </a:r>
            <a:endParaRPr lang="en-US" sz="2800" dirty="0">
              <a:solidFill>
                <a:srgbClr val="002060"/>
              </a:solidFill>
              <a:latin typeface="Bangle" pitchFamily="2" charset="0"/>
            </a:endParaRPr>
          </a:p>
        </p:txBody>
      </p:sp>
      <p:pic>
        <p:nvPicPr>
          <p:cNvPr id="2052" name="Picture 4" descr="C:\Users\Ramsees\AppData\Local\Microsoft\Windows\Temporary Internet Files\Content.IE5\BH3C99HG\MCj02505140000[1].wmf"/>
          <p:cNvPicPr>
            <a:picLocks noChangeAspect="1" noChangeArrowheads="1"/>
          </p:cNvPicPr>
          <p:nvPr/>
        </p:nvPicPr>
        <p:blipFill>
          <a:blip r:embed="rId3" cstate="print"/>
          <a:srcRect/>
          <a:stretch>
            <a:fillRect/>
          </a:stretch>
        </p:blipFill>
        <p:spPr bwMode="auto">
          <a:xfrm>
            <a:off x="762000" y="152400"/>
            <a:ext cx="1447799" cy="16002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smtClean="0">
                <a:solidFill>
                  <a:srgbClr val="C00000"/>
                </a:solidFill>
                <a:latin typeface="Bangle" pitchFamily="2" charset="0"/>
              </a:rPr>
              <a:t>Article I</a:t>
            </a:r>
            <a:br>
              <a:rPr lang="en-US" sz="5400" dirty="0" smtClean="0">
                <a:solidFill>
                  <a:srgbClr val="C00000"/>
                </a:solidFill>
                <a:latin typeface="Bangle" pitchFamily="2" charset="0"/>
              </a:rPr>
            </a:br>
            <a:r>
              <a:rPr lang="en-US" sz="5400" dirty="0" smtClean="0">
                <a:solidFill>
                  <a:srgbClr val="C00000"/>
                </a:solidFill>
                <a:latin typeface="Bangle" pitchFamily="2" charset="0"/>
              </a:rPr>
              <a:t>Section 7</a:t>
            </a:r>
            <a:endParaRPr lang="en-US" sz="5400" dirty="0">
              <a:solidFill>
                <a:srgbClr val="C00000"/>
              </a:solidFill>
              <a:latin typeface="Bangle" pitchFamily="2" charset="0"/>
            </a:endParaRPr>
          </a:p>
        </p:txBody>
      </p:sp>
      <p:sp>
        <p:nvSpPr>
          <p:cNvPr id="3" name="Content Placeholder 2"/>
          <p:cNvSpPr>
            <a:spLocks noGrp="1"/>
          </p:cNvSpPr>
          <p:nvPr>
            <p:ph idx="1"/>
          </p:nvPr>
        </p:nvSpPr>
        <p:spPr/>
        <p:txBody>
          <a:bodyPr/>
          <a:lstStyle/>
          <a:p>
            <a:pPr>
              <a:buNone/>
            </a:pPr>
            <a:r>
              <a:rPr lang="en-US" dirty="0" smtClean="0">
                <a:solidFill>
                  <a:srgbClr val="C00000"/>
                </a:solidFill>
                <a:latin typeface="Bangle" pitchFamily="2" charset="0"/>
              </a:rPr>
              <a:t>Clauses 1,2, &amp;3</a:t>
            </a:r>
          </a:p>
          <a:p>
            <a:pPr>
              <a:buNone/>
            </a:pPr>
            <a:r>
              <a:rPr lang="en-US" dirty="0" smtClean="0">
                <a:solidFill>
                  <a:srgbClr val="002060"/>
                </a:solidFill>
                <a:latin typeface="Bangle" pitchFamily="2" charset="0"/>
              </a:rPr>
              <a:t>When it comes to raising and spending money, the House of Representatives must begin the process.</a:t>
            </a:r>
            <a:endParaRPr lang="en-US" dirty="0">
              <a:solidFill>
                <a:srgbClr val="002060"/>
              </a:solidFill>
              <a:latin typeface="Bangle" pitchFamily="2" charset="0"/>
            </a:endParaRPr>
          </a:p>
        </p:txBody>
      </p:sp>
      <p:pic>
        <p:nvPicPr>
          <p:cNvPr id="16386" name="Picture 2" descr="C:\Users\Ramsees\AppData\Local\Microsoft\Windows\Temporary Internet Files\Content.IE5\7AQ3QCQK\MCj04403960000[1].png"/>
          <p:cNvPicPr>
            <a:picLocks noChangeAspect="1" noChangeArrowheads="1"/>
          </p:cNvPicPr>
          <p:nvPr/>
        </p:nvPicPr>
        <p:blipFill>
          <a:blip r:embed="rId3" cstate="print"/>
          <a:srcRect/>
          <a:stretch>
            <a:fillRect/>
          </a:stretch>
        </p:blipFill>
        <p:spPr bwMode="auto">
          <a:xfrm>
            <a:off x="5867400" y="3657600"/>
            <a:ext cx="2743200" cy="27432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smtClean="0">
                <a:solidFill>
                  <a:srgbClr val="C00000"/>
                </a:solidFill>
                <a:latin typeface="Bangle" pitchFamily="2" charset="0"/>
              </a:rPr>
              <a:t>Article I</a:t>
            </a:r>
            <a:br>
              <a:rPr lang="en-US" sz="5400" dirty="0" smtClean="0">
                <a:solidFill>
                  <a:srgbClr val="C00000"/>
                </a:solidFill>
                <a:latin typeface="Bangle" pitchFamily="2" charset="0"/>
              </a:rPr>
            </a:br>
            <a:r>
              <a:rPr lang="en-US" sz="5400" dirty="0" smtClean="0">
                <a:solidFill>
                  <a:srgbClr val="C00000"/>
                </a:solidFill>
                <a:latin typeface="Bangle" pitchFamily="2" charset="0"/>
              </a:rPr>
              <a:t>Section 8</a:t>
            </a:r>
            <a:endParaRPr lang="en-US" sz="5400" dirty="0">
              <a:solidFill>
                <a:srgbClr val="C00000"/>
              </a:solidFill>
              <a:latin typeface="Bangle" pitchFamily="2" charset="0"/>
            </a:endParaRPr>
          </a:p>
        </p:txBody>
      </p:sp>
      <p:sp>
        <p:nvSpPr>
          <p:cNvPr id="3" name="Content Placeholder 2"/>
          <p:cNvSpPr>
            <a:spLocks noGrp="1"/>
          </p:cNvSpPr>
          <p:nvPr>
            <p:ph idx="1"/>
          </p:nvPr>
        </p:nvSpPr>
        <p:spPr/>
        <p:txBody>
          <a:bodyPr/>
          <a:lstStyle/>
          <a:p>
            <a:pPr>
              <a:buNone/>
            </a:pPr>
            <a:r>
              <a:rPr lang="en-US" dirty="0" smtClean="0">
                <a:solidFill>
                  <a:srgbClr val="C00000"/>
                </a:solidFill>
                <a:latin typeface="Bangle" pitchFamily="2" charset="0"/>
              </a:rPr>
              <a:t>Clauses 1 – 18</a:t>
            </a:r>
          </a:p>
          <a:p>
            <a:pPr>
              <a:buNone/>
            </a:pPr>
            <a:r>
              <a:rPr lang="en-US" dirty="0" smtClean="0">
                <a:solidFill>
                  <a:srgbClr val="C00000"/>
                </a:solidFill>
                <a:latin typeface="Bangle" pitchFamily="2" charset="0"/>
              </a:rPr>
              <a:t>The 18 clauses of Article 1, Section 8 specify the powers of Congress in great detail.  </a:t>
            </a:r>
          </a:p>
          <a:p>
            <a:pPr>
              <a:buNone/>
            </a:pPr>
            <a:endParaRPr lang="en-US" dirty="0">
              <a:solidFill>
                <a:srgbClr val="C00000"/>
              </a:solidFill>
              <a:latin typeface="Bangle" pitchFamily="2"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914400"/>
            <a:ext cx="8686800" cy="5562600"/>
          </a:xfrm>
        </p:spPr>
        <p:txBody>
          <a:bodyPr>
            <a:normAutofit/>
          </a:bodyPr>
          <a:lstStyle/>
          <a:p>
            <a:pPr marL="514350" indent="-514350">
              <a:buAutoNum type="arabicPeriod"/>
            </a:pPr>
            <a:r>
              <a:rPr lang="en-US" sz="2800" dirty="0" smtClean="0">
                <a:solidFill>
                  <a:srgbClr val="002060"/>
                </a:solidFill>
                <a:latin typeface="Bangle" pitchFamily="2" charset="0"/>
              </a:rPr>
              <a:t>Congress has the power to lay and collect taxes, duties, imposts and excises, to pay the Debts and provide for the common Defense and general Welfare of the United States.</a:t>
            </a:r>
          </a:p>
          <a:p>
            <a:pPr marL="514350" indent="-514350">
              <a:buAutoNum type="arabicPeriod" startAt="2"/>
            </a:pPr>
            <a:r>
              <a:rPr lang="en-US" sz="2800" dirty="0" smtClean="0">
                <a:solidFill>
                  <a:srgbClr val="002060"/>
                </a:solidFill>
                <a:latin typeface="Bangle" pitchFamily="2" charset="0"/>
              </a:rPr>
              <a:t>To borrow Money on the credit of the US.</a:t>
            </a:r>
          </a:p>
          <a:p>
            <a:pPr marL="514350" indent="-514350">
              <a:buAutoNum type="arabicPeriod" startAt="3"/>
            </a:pPr>
            <a:r>
              <a:rPr lang="en-US" sz="2800" dirty="0" smtClean="0">
                <a:solidFill>
                  <a:srgbClr val="002060"/>
                </a:solidFill>
                <a:latin typeface="Bangle" pitchFamily="2" charset="0"/>
              </a:rPr>
              <a:t>To regulate Commerce with foreign nations</a:t>
            </a:r>
          </a:p>
          <a:p>
            <a:pPr marL="514350" indent="-514350">
              <a:buAutoNum type="arabicPeriod" startAt="4"/>
            </a:pPr>
            <a:r>
              <a:rPr lang="en-US" sz="2800" dirty="0" smtClean="0">
                <a:solidFill>
                  <a:srgbClr val="002060"/>
                </a:solidFill>
                <a:latin typeface="Bangle" pitchFamily="2" charset="0"/>
              </a:rPr>
              <a:t>To establish an uniform Rule of Naturalization, and uniform Laws on the subject of </a:t>
            </a:r>
            <a:r>
              <a:rPr lang="en-US" sz="2800" dirty="0" smtClean="0">
                <a:solidFill>
                  <a:srgbClr val="002060"/>
                </a:solidFill>
                <a:latin typeface="Bangle" pitchFamily="2" charset="0"/>
              </a:rPr>
              <a:t>Bankruptcies </a:t>
            </a:r>
            <a:r>
              <a:rPr lang="en-US" sz="2800" dirty="0" smtClean="0">
                <a:solidFill>
                  <a:srgbClr val="002060"/>
                </a:solidFill>
                <a:latin typeface="Bangle" pitchFamily="2" charset="0"/>
              </a:rPr>
              <a:t>throughout US.</a:t>
            </a:r>
          </a:p>
          <a:p>
            <a:pPr marL="514350" indent="-514350">
              <a:buNone/>
            </a:pPr>
            <a:r>
              <a:rPr lang="en-US" sz="2800" dirty="0" smtClean="0">
                <a:solidFill>
                  <a:srgbClr val="002060"/>
                </a:solidFill>
                <a:latin typeface="Bangle" pitchFamily="2" charset="0"/>
              </a:rPr>
              <a:t>5. </a:t>
            </a:r>
            <a:r>
              <a:rPr lang="en-US" sz="2800" dirty="0" smtClean="0">
                <a:solidFill>
                  <a:srgbClr val="002060"/>
                </a:solidFill>
                <a:latin typeface="Bangle" pitchFamily="2" charset="0"/>
              </a:rPr>
              <a:t>	 </a:t>
            </a:r>
            <a:r>
              <a:rPr lang="en-US" sz="2800" dirty="0" smtClean="0">
                <a:solidFill>
                  <a:srgbClr val="002060"/>
                </a:solidFill>
                <a:latin typeface="Bangle" pitchFamily="2" charset="0"/>
              </a:rPr>
              <a:t>To coin money.</a:t>
            </a:r>
          </a:p>
          <a:p>
            <a:pPr marL="514350" indent="-514350">
              <a:buNone/>
            </a:pPr>
            <a:r>
              <a:rPr lang="en-US" sz="2800" dirty="0" smtClean="0">
                <a:solidFill>
                  <a:srgbClr val="002060"/>
                </a:solidFill>
                <a:latin typeface="Bangle" pitchFamily="2" charset="0"/>
              </a:rPr>
              <a:t>6.  To provide for the Punishment of </a:t>
            </a:r>
            <a:r>
              <a:rPr lang="en-US" sz="2800" dirty="0" smtClean="0">
                <a:solidFill>
                  <a:srgbClr val="002060"/>
                </a:solidFill>
                <a:latin typeface="Bangle" pitchFamily="2" charset="0"/>
              </a:rPr>
              <a:t>counterfeiting</a:t>
            </a:r>
            <a:r>
              <a:rPr lang="en-US" sz="2800" dirty="0" smtClean="0">
                <a:solidFill>
                  <a:srgbClr val="002060"/>
                </a:solidFill>
                <a:latin typeface="Bangle" pitchFamily="2" charset="0"/>
              </a:rPr>
              <a:t>.</a:t>
            </a:r>
            <a:endParaRPr lang="en-US" sz="2800" dirty="0">
              <a:solidFill>
                <a:srgbClr val="002060"/>
              </a:solidFill>
              <a:latin typeface="Bangle"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990600"/>
            <a:ext cx="8229600" cy="5135563"/>
          </a:xfrm>
        </p:spPr>
        <p:txBody>
          <a:bodyPr>
            <a:normAutofit/>
          </a:bodyPr>
          <a:lstStyle/>
          <a:p>
            <a:pPr marL="514350" indent="-514350">
              <a:buAutoNum type="arabicPeriod" startAt="7"/>
            </a:pPr>
            <a:r>
              <a:rPr lang="en-US" sz="2800" dirty="0" smtClean="0">
                <a:solidFill>
                  <a:srgbClr val="002060"/>
                </a:solidFill>
                <a:latin typeface="Bangle" pitchFamily="2" charset="0"/>
              </a:rPr>
              <a:t>To establish Post Offices and post Roads</a:t>
            </a:r>
          </a:p>
          <a:p>
            <a:pPr marL="514350" indent="-514350">
              <a:buAutoNum type="arabicPeriod" startAt="8"/>
            </a:pPr>
            <a:r>
              <a:rPr lang="en-US" sz="2800" dirty="0" smtClean="0">
                <a:solidFill>
                  <a:srgbClr val="002060"/>
                </a:solidFill>
                <a:latin typeface="Bangle" pitchFamily="2" charset="0"/>
              </a:rPr>
              <a:t>To promote the Progress of Science and useful Arts, by securing for limited Times to Authors and Inventors the exclusive Right to their respective Writings and Discoveries.</a:t>
            </a:r>
          </a:p>
          <a:p>
            <a:pPr marL="514350" indent="-514350">
              <a:buAutoNum type="arabicPeriod" startAt="9"/>
            </a:pPr>
            <a:r>
              <a:rPr lang="en-US" sz="2800" dirty="0" smtClean="0">
                <a:solidFill>
                  <a:srgbClr val="002060"/>
                </a:solidFill>
                <a:latin typeface="Bangle" pitchFamily="2" charset="0"/>
              </a:rPr>
              <a:t>To constitute Tribunals inferior to the </a:t>
            </a:r>
            <a:r>
              <a:rPr lang="en-US" sz="2800" dirty="0" smtClean="0">
                <a:solidFill>
                  <a:srgbClr val="002060"/>
                </a:solidFill>
                <a:latin typeface="Bangle" pitchFamily="2" charset="0"/>
              </a:rPr>
              <a:t>Supreme </a:t>
            </a:r>
            <a:r>
              <a:rPr lang="en-US" sz="2800" dirty="0" smtClean="0">
                <a:solidFill>
                  <a:srgbClr val="002060"/>
                </a:solidFill>
                <a:latin typeface="Bangle" pitchFamily="2" charset="0"/>
              </a:rPr>
              <a:t>Court.</a:t>
            </a:r>
          </a:p>
          <a:p>
            <a:pPr marL="514350" indent="-514350">
              <a:buAutoNum type="arabicPeriod" startAt="10"/>
            </a:pPr>
            <a:r>
              <a:rPr lang="en-US" sz="2800" dirty="0" smtClean="0">
                <a:solidFill>
                  <a:srgbClr val="002060"/>
                </a:solidFill>
                <a:latin typeface="Bangle" pitchFamily="2" charset="0"/>
              </a:rPr>
              <a:t>To define and punish Piracies and Felonies committed on the high Seas, and Offences against the Law of Nations.</a:t>
            </a:r>
          </a:p>
          <a:p>
            <a:pPr marL="514350" indent="-514350">
              <a:buAutoNum type="arabicPeriod" startAt="11"/>
            </a:pPr>
            <a:r>
              <a:rPr lang="en-US" sz="2800" dirty="0" smtClean="0">
                <a:solidFill>
                  <a:srgbClr val="002060"/>
                </a:solidFill>
                <a:latin typeface="Bangle" pitchFamily="2" charset="0"/>
              </a:rPr>
              <a:t>To declare war.</a:t>
            </a:r>
          </a:p>
          <a:p>
            <a:pPr marL="514350" indent="-514350">
              <a:buNone/>
            </a:pPr>
            <a:r>
              <a:rPr lang="en-US" sz="2800" dirty="0" smtClean="0">
                <a:solidFill>
                  <a:srgbClr val="002060"/>
                </a:solidFill>
                <a:latin typeface="Bangle" pitchFamily="2" charset="0"/>
              </a:rPr>
              <a:t>12.  To raise and support Armies.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5821363"/>
          </a:xfrm>
        </p:spPr>
        <p:txBody>
          <a:bodyPr>
            <a:normAutofit/>
          </a:bodyPr>
          <a:lstStyle/>
          <a:p>
            <a:pPr marL="514350" indent="-514350">
              <a:buAutoNum type="arabicPeriod" startAt="13"/>
            </a:pPr>
            <a:r>
              <a:rPr lang="en-US" sz="2800" dirty="0" smtClean="0">
                <a:solidFill>
                  <a:srgbClr val="002060"/>
                </a:solidFill>
                <a:latin typeface="Bangle" pitchFamily="2" charset="0"/>
              </a:rPr>
              <a:t>To provide and maintain a Navy.</a:t>
            </a:r>
          </a:p>
          <a:p>
            <a:pPr marL="514350" indent="-514350">
              <a:buNone/>
            </a:pPr>
            <a:r>
              <a:rPr lang="en-US" sz="2800" dirty="0" smtClean="0">
                <a:solidFill>
                  <a:srgbClr val="002060"/>
                </a:solidFill>
                <a:latin typeface="Bangle" pitchFamily="2" charset="0"/>
              </a:rPr>
              <a:t>14. To make Rule for the Government and Regulation of the land and naval Forces.</a:t>
            </a:r>
          </a:p>
          <a:p>
            <a:pPr marL="514350" indent="-514350">
              <a:buNone/>
            </a:pPr>
            <a:r>
              <a:rPr lang="en-US" sz="2800" dirty="0" smtClean="0">
                <a:solidFill>
                  <a:srgbClr val="002060"/>
                </a:solidFill>
                <a:latin typeface="Bangle" pitchFamily="2" charset="0"/>
              </a:rPr>
              <a:t>15. To provide for calling forth the militia to execute the Laws of the Union</a:t>
            </a:r>
          </a:p>
          <a:p>
            <a:pPr marL="514350" indent="-514350">
              <a:buNone/>
            </a:pPr>
            <a:r>
              <a:rPr lang="en-US" sz="2800" dirty="0" smtClean="0">
                <a:solidFill>
                  <a:srgbClr val="002060"/>
                </a:solidFill>
                <a:latin typeface="Bangle" pitchFamily="2" charset="0"/>
              </a:rPr>
              <a:t>16. To provide for organizing, arming, and disciplining the militia.</a:t>
            </a:r>
          </a:p>
          <a:p>
            <a:pPr marL="514350" indent="-514350">
              <a:buAutoNum type="arabicPeriod" startAt="17"/>
            </a:pPr>
            <a:r>
              <a:rPr lang="en-US" sz="2800" dirty="0" smtClean="0">
                <a:solidFill>
                  <a:srgbClr val="002060"/>
                </a:solidFill>
                <a:latin typeface="Bangle" pitchFamily="2" charset="0"/>
              </a:rPr>
              <a:t>Establish the District of Columbia as the Seat of the United States Government.</a:t>
            </a:r>
          </a:p>
          <a:p>
            <a:pPr marL="514350" indent="-514350">
              <a:buNone/>
            </a:pPr>
            <a:r>
              <a:rPr lang="en-US" sz="2800" dirty="0" smtClean="0">
                <a:solidFill>
                  <a:srgbClr val="002060"/>
                </a:solidFill>
                <a:latin typeface="Bangle" pitchFamily="2" charset="0"/>
              </a:rPr>
              <a:t>18.  To make all laws which shall be necessary and proper for carrying into Execution the foregoing Powers.</a:t>
            </a:r>
            <a:endParaRPr lang="en-US" sz="2800" dirty="0">
              <a:solidFill>
                <a:srgbClr val="002060"/>
              </a:solidFill>
              <a:latin typeface="Bangle"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C00000"/>
                </a:solidFill>
                <a:latin typeface="Bangle" pitchFamily="2" charset="0"/>
              </a:rPr>
              <a:t>Article II</a:t>
            </a:r>
            <a:endParaRPr lang="en-US" sz="5400" dirty="0">
              <a:solidFill>
                <a:srgbClr val="C00000"/>
              </a:solidFill>
              <a:latin typeface="Bangle" pitchFamily="2" charset="0"/>
            </a:endParaRPr>
          </a:p>
        </p:txBody>
      </p:sp>
      <p:sp>
        <p:nvSpPr>
          <p:cNvPr id="3" name="Content Placeholder 2"/>
          <p:cNvSpPr>
            <a:spLocks noGrp="1"/>
          </p:cNvSpPr>
          <p:nvPr>
            <p:ph idx="1"/>
          </p:nvPr>
        </p:nvSpPr>
        <p:spPr/>
        <p:txBody>
          <a:bodyPr>
            <a:normAutofit/>
          </a:bodyPr>
          <a:lstStyle/>
          <a:p>
            <a:pPr>
              <a:buNone/>
            </a:pPr>
            <a:r>
              <a:rPr lang="en-US" dirty="0" smtClean="0">
                <a:solidFill>
                  <a:srgbClr val="C00000"/>
                </a:solidFill>
                <a:latin typeface="Bangle" pitchFamily="2" charset="0"/>
              </a:rPr>
              <a:t>What it says:</a:t>
            </a:r>
          </a:p>
          <a:p>
            <a:pPr>
              <a:buNone/>
            </a:pPr>
            <a:r>
              <a:rPr lang="en-US" sz="2800" dirty="0" smtClean="0">
                <a:solidFill>
                  <a:srgbClr val="002060"/>
                </a:solidFill>
                <a:latin typeface="Bangle" pitchFamily="2" charset="0"/>
              </a:rPr>
              <a:t>1.  The executive Power shall be vested in a President of the United States of America.  He shall hold his Office during the Term of four years, and, together with the Vice-President, chosen for the same Term, be elected as follows:</a:t>
            </a:r>
            <a:endParaRPr lang="en-US" sz="2800" dirty="0">
              <a:solidFill>
                <a:srgbClr val="002060"/>
              </a:solidFill>
              <a:latin typeface="Bangle" pitchFamily="2" charset="0"/>
            </a:endParaRPr>
          </a:p>
        </p:txBody>
      </p:sp>
      <p:pic>
        <p:nvPicPr>
          <p:cNvPr id="8195" name="Picture 3" descr="C:\Users\Ramsees\AppData\Local\Microsoft\Windows\Temporary Internet Files\Content.IE5\OGR59OUU\MCj02502760000[1].wmf"/>
          <p:cNvPicPr>
            <a:picLocks noChangeAspect="1" noChangeArrowheads="1"/>
          </p:cNvPicPr>
          <p:nvPr/>
        </p:nvPicPr>
        <p:blipFill>
          <a:blip r:embed="rId3" cstate="print"/>
          <a:srcRect/>
          <a:stretch>
            <a:fillRect/>
          </a:stretch>
        </p:blipFill>
        <p:spPr bwMode="auto">
          <a:xfrm>
            <a:off x="6096000" y="4495800"/>
            <a:ext cx="2658701" cy="23622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C00000"/>
                </a:solidFill>
                <a:latin typeface="Bangle" pitchFamily="2" charset="0"/>
              </a:rPr>
              <a:t>Article II</a:t>
            </a:r>
            <a:endParaRPr lang="en-US" sz="5400" dirty="0">
              <a:solidFill>
                <a:srgbClr val="C00000"/>
              </a:solidFill>
              <a:latin typeface="Bangle" pitchFamily="2" charset="0"/>
            </a:endParaRPr>
          </a:p>
        </p:txBody>
      </p:sp>
      <p:sp>
        <p:nvSpPr>
          <p:cNvPr id="3" name="Content Placeholder 2"/>
          <p:cNvSpPr>
            <a:spLocks noGrp="1"/>
          </p:cNvSpPr>
          <p:nvPr>
            <p:ph idx="1"/>
          </p:nvPr>
        </p:nvSpPr>
        <p:spPr/>
        <p:txBody>
          <a:bodyPr/>
          <a:lstStyle/>
          <a:p>
            <a:pPr>
              <a:buNone/>
            </a:pPr>
            <a:r>
              <a:rPr lang="en-US" dirty="0" smtClean="0">
                <a:solidFill>
                  <a:srgbClr val="C00000"/>
                </a:solidFill>
                <a:latin typeface="Bangle" pitchFamily="2" charset="0"/>
              </a:rPr>
              <a:t>What it says:</a:t>
            </a:r>
          </a:p>
          <a:p>
            <a:pPr>
              <a:buNone/>
            </a:pPr>
            <a:r>
              <a:rPr lang="en-US" sz="2800" dirty="0" smtClean="0">
                <a:solidFill>
                  <a:srgbClr val="002060"/>
                </a:solidFill>
                <a:latin typeface="Bangle" pitchFamily="2" charset="0"/>
              </a:rPr>
              <a:t>Each state shall appoint, in such a Manner as the Legislature thereof may direct, a Number of Electors, equal to the whole Number of Senators and Representatives to which the State may be entitled in the Congress: but no Senator or Representative, or Person holding an Office of Trust or Profit under the United States, shall be appointed an Elector.</a:t>
            </a:r>
            <a:endParaRPr lang="en-US" sz="2800" dirty="0">
              <a:solidFill>
                <a:srgbClr val="002060"/>
              </a:solidFill>
              <a:latin typeface="Bangle" pitchFamily="2"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C00000"/>
                </a:solidFill>
                <a:latin typeface="Bangle" pitchFamily="2" charset="0"/>
              </a:rPr>
              <a:t>Article II</a:t>
            </a:r>
            <a:endParaRPr lang="en-US" sz="5400" dirty="0">
              <a:solidFill>
                <a:srgbClr val="C00000"/>
              </a:solidFill>
              <a:latin typeface="Bangle" pitchFamily="2" charset="0"/>
            </a:endParaRPr>
          </a:p>
        </p:txBody>
      </p:sp>
      <p:sp>
        <p:nvSpPr>
          <p:cNvPr id="3" name="Content Placeholder 2"/>
          <p:cNvSpPr>
            <a:spLocks noGrp="1"/>
          </p:cNvSpPr>
          <p:nvPr>
            <p:ph idx="1"/>
          </p:nvPr>
        </p:nvSpPr>
        <p:spPr/>
        <p:txBody>
          <a:bodyPr/>
          <a:lstStyle/>
          <a:p>
            <a:pPr>
              <a:buNone/>
            </a:pPr>
            <a:r>
              <a:rPr lang="en-US" dirty="0" smtClean="0">
                <a:solidFill>
                  <a:srgbClr val="C00000"/>
                </a:solidFill>
                <a:latin typeface="Bangle" pitchFamily="2" charset="0"/>
              </a:rPr>
              <a:t>What it says:</a:t>
            </a:r>
          </a:p>
          <a:p>
            <a:pPr>
              <a:buNone/>
            </a:pPr>
            <a:r>
              <a:rPr lang="en-US" sz="2800" dirty="0" smtClean="0">
                <a:solidFill>
                  <a:srgbClr val="002060"/>
                </a:solidFill>
                <a:latin typeface="Bangle" pitchFamily="2" charset="0"/>
              </a:rPr>
              <a:t>The Congress may determine the Time of </a:t>
            </a:r>
            <a:r>
              <a:rPr lang="en-US" sz="2800" dirty="0" smtClean="0">
                <a:solidFill>
                  <a:srgbClr val="002060"/>
                </a:solidFill>
                <a:latin typeface="Bangle" pitchFamily="2" charset="0"/>
              </a:rPr>
              <a:t>choosing </a:t>
            </a:r>
            <a:r>
              <a:rPr lang="en-US" sz="2800" dirty="0" smtClean="0">
                <a:solidFill>
                  <a:srgbClr val="002060"/>
                </a:solidFill>
                <a:latin typeface="Bangle" pitchFamily="2" charset="0"/>
              </a:rPr>
              <a:t>the Electors, and the Day on which they shall give their Votes; which Day shall be the same throughout the United States.</a:t>
            </a:r>
            <a:endParaRPr lang="en-US" sz="2800" dirty="0">
              <a:solidFill>
                <a:srgbClr val="002060"/>
              </a:solidFill>
              <a:latin typeface="Bangle" pitchFamily="2" charset="0"/>
            </a:endParaRPr>
          </a:p>
        </p:txBody>
      </p:sp>
      <p:pic>
        <p:nvPicPr>
          <p:cNvPr id="9218" name="Picture 2" descr="C:\Users\Ramsees\AppData\Local\Microsoft\Windows\Temporary Internet Files\Content.IE5\N7ARKLMX\MCj02975290000[1].wmf"/>
          <p:cNvPicPr>
            <a:picLocks noChangeAspect="1" noChangeArrowheads="1"/>
          </p:cNvPicPr>
          <p:nvPr/>
        </p:nvPicPr>
        <p:blipFill>
          <a:blip r:embed="rId3" cstate="print"/>
          <a:srcRect/>
          <a:stretch>
            <a:fillRect/>
          </a:stretch>
        </p:blipFill>
        <p:spPr bwMode="auto">
          <a:xfrm>
            <a:off x="4953000" y="3962400"/>
            <a:ext cx="3877970" cy="2631643"/>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C00000"/>
                </a:solidFill>
                <a:latin typeface="Bangle" pitchFamily="2" charset="0"/>
              </a:rPr>
              <a:t>Article II</a:t>
            </a:r>
            <a:endParaRPr lang="en-US" sz="5400" dirty="0">
              <a:solidFill>
                <a:srgbClr val="C00000"/>
              </a:solidFill>
              <a:latin typeface="Bangle" pitchFamily="2" charset="0"/>
            </a:endParaRPr>
          </a:p>
        </p:txBody>
      </p:sp>
      <p:sp>
        <p:nvSpPr>
          <p:cNvPr id="3" name="Content Placeholder 2"/>
          <p:cNvSpPr>
            <a:spLocks noGrp="1"/>
          </p:cNvSpPr>
          <p:nvPr>
            <p:ph idx="1"/>
          </p:nvPr>
        </p:nvSpPr>
        <p:spPr>
          <a:xfrm>
            <a:off x="457200" y="1219200"/>
            <a:ext cx="8229600" cy="5486400"/>
          </a:xfrm>
        </p:spPr>
        <p:txBody>
          <a:bodyPr>
            <a:normAutofit/>
          </a:bodyPr>
          <a:lstStyle/>
          <a:p>
            <a:pPr>
              <a:buNone/>
            </a:pPr>
            <a:r>
              <a:rPr lang="en-US" dirty="0" smtClean="0">
                <a:solidFill>
                  <a:srgbClr val="C00000"/>
                </a:solidFill>
                <a:latin typeface="Bangle" pitchFamily="2" charset="0"/>
              </a:rPr>
              <a:t>What it means:</a:t>
            </a:r>
          </a:p>
          <a:p>
            <a:pPr>
              <a:buNone/>
            </a:pPr>
            <a:r>
              <a:rPr lang="en-US" sz="2800" dirty="0" smtClean="0">
                <a:solidFill>
                  <a:srgbClr val="002060"/>
                </a:solidFill>
                <a:latin typeface="Bangle" pitchFamily="2" charset="0"/>
              </a:rPr>
              <a:t>*The Constitution establishes that the President of the United States has the power to run the executive branch of the government.</a:t>
            </a:r>
          </a:p>
          <a:p>
            <a:pPr>
              <a:buNone/>
            </a:pPr>
            <a:r>
              <a:rPr lang="en-US" sz="2800" dirty="0" smtClean="0">
                <a:solidFill>
                  <a:srgbClr val="002060"/>
                </a:solidFill>
                <a:latin typeface="Bangle" pitchFamily="2" charset="0"/>
              </a:rPr>
              <a:t>*The President and Vice President are elected at the same time and serve the same 4 year term.</a:t>
            </a:r>
          </a:p>
          <a:p>
            <a:pPr>
              <a:buNone/>
            </a:pPr>
            <a:r>
              <a:rPr lang="en-US" sz="2800" dirty="0" smtClean="0">
                <a:solidFill>
                  <a:srgbClr val="002060"/>
                </a:solidFill>
                <a:latin typeface="Bangle" pitchFamily="2" charset="0"/>
              </a:rPr>
              <a:t>*Rather than being elected directly by the people, the President is elected by members of the Electoral College.</a:t>
            </a:r>
            <a:endParaRPr lang="en-US" sz="2800" dirty="0">
              <a:solidFill>
                <a:srgbClr val="002060"/>
              </a:solidFill>
              <a:latin typeface="Bangle" pitchFamily="2" charset="0"/>
            </a:endParaRPr>
          </a:p>
        </p:txBody>
      </p:sp>
      <p:pic>
        <p:nvPicPr>
          <p:cNvPr id="10242" name="Picture 2" descr="C:\Users\Ramsees\AppData\Local\Microsoft\Windows\Temporary Internet Files\Content.IE5\OGR59OUU\MPj03848740000[1].jpg"/>
          <p:cNvPicPr>
            <a:picLocks noChangeAspect="1" noChangeArrowheads="1"/>
          </p:cNvPicPr>
          <p:nvPr/>
        </p:nvPicPr>
        <p:blipFill>
          <a:blip r:embed="rId3" cstate="print"/>
          <a:srcRect/>
          <a:stretch>
            <a:fillRect/>
          </a:stretch>
        </p:blipFill>
        <p:spPr bwMode="auto">
          <a:xfrm>
            <a:off x="6324600" y="0"/>
            <a:ext cx="2362200" cy="1926336"/>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371600"/>
          </a:xfrm>
        </p:spPr>
        <p:txBody>
          <a:bodyPr>
            <a:normAutofit/>
          </a:bodyPr>
          <a:lstStyle/>
          <a:p>
            <a:r>
              <a:rPr lang="en-US" sz="5400" dirty="0" smtClean="0">
                <a:solidFill>
                  <a:srgbClr val="C00000"/>
                </a:solidFill>
                <a:latin typeface="Bangle" pitchFamily="2" charset="0"/>
              </a:rPr>
              <a:t>Article III</a:t>
            </a:r>
            <a:endParaRPr lang="en-US" sz="5400" dirty="0">
              <a:solidFill>
                <a:srgbClr val="C00000"/>
              </a:solidFill>
              <a:latin typeface="Bangle" pitchFamily="2" charset="0"/>
            </a:endParaRPr>
          </a:p>
        </p:txBody>
      </p:sp>
      <p:sp>
        <p:nvSpPr>
          <p:cNvPr id="3" name="Content Placeholder 2"/>
          <p:cNvSpPr>
            <a:spLocks noGrp="1"/>
          </p:cNvSpPr>
          <p:nvPr>
            <p:ph idx="1"/>
          </p:nvPr>
        </p:nvSpPr>
        <p:spPr/>
        <p:txBody>
          <a:bodyPr>
            <a:normAutofit/>
          </a:bodyPr>
          <a:lstStyle/>
          <a:p>
            <a:pPr>
              <a:buNone/>
            </a:pPr>
            <a:r>
              <a:rPr lang="en-US" dirty="0" smtClean="0">
                <a:solidFill>
                  <a:srgbClr val="C00000"/>
                </a:solidFill>
                <a:latin typeface="Bangle" pitchFamily="2" charset="0"/>
              </a:rPr>
              <a:t>What it says:</a:t>
            </a:r>
          </a:p>
          <a:p>
            <a:pPr>
              <a:buNone/>
            </a:pPr>
            <a:r>
              <a:rPr lang="en-US" dirty="0" smtClean="0">
                <a:solidFill>
                  <a:srgbClr val="002060"/>
                </a:solidFill>
                <a:latin typeface="Bangle" pitchFamily="2" charset="0"/>
              </a:rPr>
              <a:t>The judicial power of the United States, shall be vested in one supreme Court, and in such inferior Courts as the Congress may from time to time ordain and establish.  The Judges, both of the supreme and inferior Courts, shall hold their Offices during good Behavior, and shall, at stated Times, receive for their Services a Compensation which shall not be diminished during their Continuance in Office.</a:t>
            </a:r>
            <a:endParaRPr lang="en-US" dirty="0">
              <a:solidFill>
                <a:srgbClr val="002060"/>
              </a:solidFill>
              <a:latin typeface="Bangle" pitchFamily="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C00000"/>
                </a:solidFill>
                <a:latin typeface="Bangle" pitchFamily="2" charset="0"/>
              </a:rPr>
              <a:t>The Preamble</a:t>
            </a:r>
            <a:endParaRPr lang="en-US" sz="5400" dirty="0">
              <a:solidFill>
                <a:srgbClr val="C00000"/>
              </a:solidFill>
              <a:latin typeface="Bangle" pitchFamily="2" charset="0"/>
            </a:endParaRPr>
          </a:p>
        </p:txBody>
      </p:sp>
      <p:sp>
        <p:nvSpPr>
          <p:cNvPr id="3" name="Content Placeholder 2"/>
          <p:cNvSpPr>
            <a:spLocks noGrp="1"/>
          </p:cNvSpPr>
          <p:nvPr>
            <p:ph idx="1"/>
          </p:nvPr>
        </p:nvSpPr>
        <p:spPr>
          <a:xfrm>
            <a:off x="228600" y="1219200"/>
            <a:ext cx="8686800" cy="5334000"/>
          </a:xfrm>
        </p:spPr>
        <p:txBody>
          <a:bodyPr>
            <a:normAutofit/>
          </a:bodyPr>
          <a:lstStyle/>
          <a:p>
            <a:pPr>
              <a:buNone/>
            </a:pPr>
            <a:r>
              <a:rPr lang="en-US" sz="2800" dirty="0" smtClean="0">
                <a:solidFill>
                  <a:srgbClr val="C00000"/>
                </a:solidFill>
                <a:latin typeface="Bangle" pitchFamily="2" charset="0"/>
              </a:rPr>
              <a:t>What it means:</a:t>
            </a:r>
          </a:p>
          <a:p>
            <a:pPr>
              <a:buNone/>
            </a:pPr>
            <a:r>
              <a:rPr lang="en-US" sz="2800" dirty="0" smtClean="0">
                <a:solidFill>
                  <a:srgbClr val="002060"/>
                </a:solidFill>
                <a:latin typeface="Bangle" pitchFamily="2" charset="0"/>
              </a:rPr>
              <a:t>The preamble expresses the PURPOSE of the United States Constitution.</a:t>
            </a:r>
          </a:p>
          <a:p>
            <a:pPr>
              <a:buNone/>
            </a:pPr>
            <a:r>
              <a:rPr lang="en-US" sz="2800" dirty="0">
                <a:solidFill>
                  <a:srgbClr val="002060"/>
                </a:solidFill>
                <a:latin typeface="Bangle" pitchFamily="2" charset="0"/>
              </a:rPr>
              <a:t>	</a:t>
            </a:r>
            <a:r>
              <a:rPr lang="en-US" sz="2800" dirty="0" smtClean="0">
                <a:solidFill>
                  <a:srgbClr val="002060"/>
                </a:solidFill>
                <a:latin typeface="Bangle" pitchFamily="2" charset="0"/>
              </a:rPr>
              <a:t>*The federal government gains its power from the people – not the states.</a:t>
            </a:r>
          </a:p>
          <a:p>
            <a:pPr>
              <a:buNone/>
            </a:pPr>
            <a:r>
              <a:rPr lang="en-US" sz="2800" dirty="0">
                <a:solidFill>
                  <a:srgbClr val="002060"/>
                </a:solidFill>
                <a:latin typeface="Bangle" pitchFamily="2" charset="0"/>
              </a:rPr>
              <a:t>	</a:t>
            </a:r>
            <a:r>
              <a:rPr lang="en-US" sz="2800" dirty="0" smtClean="0">
                <a:solidFill>
                  <a:srgbClr val="002060"/>
                </a:solidFill>
                <a:latin typeface="Bangle" pitchFamily="2" charset="0"/>
              </a:rPr>
              <a:t>*The role of the government is to: maintain peace at home, provide national defense, promote the well-being of the people, and protect their liberties.</a:t>
            </a:r>
            <a:endParaRPr lang="en-US" sz="2800" dirty="0">
              <a:solidFill>
                <a:srgbClr val="002060"/>
              </a:solidFill>
              <a:latin typeface="Bangle" pitchFamily="2" charset="0"/>
            </a:endParaRPr>
          </a:p>
        </p:txBody>
      </p:sp>
      <p:pic>
        <p:nvPicPr>
          <p:cNvPr id="3076" name="Picture 4" descr="C:\Users\Ramsees\AppData\Local\Microsoft\Windows\Temporary Internet Files\Content.IE5\ETBUICO7\MCj01495110000[1].wmf"/>
          <p:cNvPicPr>
            <a:picLocks noChangeAspect="1" noChangeArrowheads="1"/>
          </p:cNvPicPr>
          <p:nvPr/>
        </p:nvPicPr>
        <p:blipFill>
          <a:blip r:embed="rId3" cstate="print"/>
          <a:srcRect/>
          <a:stretch>
            <a:fillRect/>
          </a:stretch>
        </p:blipFill>
        <p:spPr bwMode="auto">
          <a:xfrm>
            <a:off x="5486401" y="5029200"/>
            <a:ext cx="3657600" cy="1828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C00000"/>
                </a:solidFill>
                <a:latin typeface="Bangle" pitchFamily="2" charset="0"/>
              </a:rPr>
              <a:t>Article III</a:t>
            </a:r>
            <a:endParaRPr lang="en-US" sz="5400" dirty="0">
              <a:solidFill>
                <a:srgbClr val="C00000"/>
              </a:solidFill>
              <a:latin typeface="Bangle" pitchFamily="2" charset="0"/>
            </a:endParaRPr>
          </a:p>
        </p:txBody>
      </p:sp>
      <p:sp>
        <p:nvSpPr>
          <p:cNvPr id="3" name="Content Placeholder 2"/>
          <p:cNvSpPr>
            <a:spLocks noGrp="1"/>
          </p:cNvSpPr>
          <p:nvPr>
            <p:ph idx="1"/>
          </p:nvPr>
        </p:nvSpPr>
        <p:spPr>
          <a:xfrm>
            <a:off x="152400" y="1219200"/>
            <a:ext cx="8763000" cy="5410200"/>
          </a:xfrm>
        </p:spPr>
        <p:txBody>
          <a:bodyPr>
            <a:normAutofit/>
          </a:bodyPr>
          <a:lstStyle/>
          <a:p>
            <a:pPr>
              <a:buNone/>
            </a:pPr>
            <a:r>
              <a:rPr lang="en-US" dirty="0" smtClean="0">
                <a:solidFill>
                  <a:srgbClr val="C00000"/>
                </a:solidFill>
                <a:latin typeface="Bangle" pitchFamily="2" charset="0"/>
              </a:rPr>
              <a:t>What it means:</a:t>
            </a:r>
          </a:p>
          <a:p>
            <a:pPr>
              <a:buNone/>
            </a:pPr>
            <a:r>
              <a:rPr lang="en-US" sz="2800" dirty="0" smtClean="0">
                <a:solidFill>
                  <a:srgbClr val="002060"/>
                </a:solidFill>
                <a:latin typeface="Bangle" pitchFamily="2" charset="0"/>
              </a:rPr>
              <a:t>Article III establishes the federal court system!</a:t>
            </a:r>
          </a:p>
          <a:p>
            <a:pPr>
              <a:buNone/>
            </a:pPr>
            <a:r>
              <a:rPr lang="en-US" sz="2800" dirty="0" smtClean="0">
                <a:solidFill>
                  <a:srgbClr val="002060"/>
                </a:solidFill>
                <a:latin typeface="Bangle" pitchFamily="2" charset="0"/>
              </a:rPr>
              <a:t>	*The first section creates the U.S. Supreme Court as the federal system’s highest court.</a:t>
            </a:r>
          </a:p>
          <a:p>
            <a:pPr>
              <a:buNone/>
            </a:pPr>
            <a:r>
              <a:rPr lang="en-US" sz="2800" dirty="0" smtClean="0">
                <a:solidFill>
                  <a:srgbClr val="002060"/>
                </a:solidFill>
                <a:latin typeface="Bangle" pitchFamily="2" charset="0"/>
              </a:rPr>
              <a:t>	*It establishes that judges will serve for life – as long as they do not violate their oath.</a:t>
            </a:r>
          </a:p>
          <a:p>
            <a:pPr>
              <a:buNone/>
            </a:pPr>
            <a:r>
              <a:rPr lang="en-US" sz="2800" dirty="0" smtClean="0">
                <a:solidFill>
                  <a:srgbClr val="002060"/>
                </a:solidFill>
                <a:latin typeface="Bangle" pitchFamily="2" charset="0"/>
              </a:rPr>
              <a:t>	*The Supreme Court has 9 members appointed by the President with the consent of the majority of the Senate.</a:t>
            </a:r>
          </a:p>
          <a:p>
            <a:pPr>
              <a:buNone/>
            </a:pPr>
            <a:r>
              <a:rPr lang="en-US" sz="2800" dirty="0" smtClean="0">
                <a:solidFill>
                  <a:srgbClr val="002060"/>
                </a:solidFill>
                <a:latin typeface="Bangle" pitchFamily="2" charset="0"/>
              </a:rPr>
              <a:t>	*Congress has the power to create and organize the lower federal courts which operate in every state.</a:t>
            </a:r>
            <a:endParaRPr lang="en-US" sz="2800" dirty="0">
              <a:solidFill>
                <a:srgbClr val="002060"/>
              </a:solidFill>
              <a:latin typeface="Bangle" pitchFamily="2" charset="0"/>
            </a:endParaRPr>
          </a:p>
        </p:txBody>
      </p:sp>
      <p:pic>
        <p:nvPicPr>
          <p:cNvPr id="1026" name="Picture 2" descr="C:\Users\Ramsees\AppData\Local\Microsoft\Windows\Temporary Internet Files\Content.IE5\OGR59OUU\MCj04413940000[1].png"/>
          <p:cNvPicPr>
            <a:picLocks noChangeAspect="1" noChangeArrowheads="1"/>
          </p:cNvPicPr>
          <p:nvPr/>
        </p:nvPicPr>
        <p:blipFill>
          <a:blip r:embed="rId3" cstate="print"/>
          <a:srcRect/>
          <a:stretch>
            <a:fillRect/>
          </a:stretch>
        </p:blipFill>
        <p:spPr bwMode="auto">
          <a:xfrm>
            <a:off x="6172200" y="-304800"/>
            <a:ext cx="2743200" cy="2743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C00000"/>
                </a:solidFill>
                <a:latin typeface="Bangle" pitchFamily="2" charset="0"/>
              </a:rPr>
              <a:t>Article IV</a:t>
            </a:r>
            <a:endParaRPr lang="en-US" sz="5400" dirty="0">
              <a:solidFill>
                <a:srgbClr val="C00000"/>
              </a:solidFill>
              <a:latin typeface="Bangle" pitchFamily="2" charset="0"/>
            </a:endParaRPr>
          </a:p>
        </p:txBody>
      </p:sp>
      <p:sp>
        <p:nvSpPr>
          <p:cNvPr id="3" name="Content Placeholder 2"/>
          <p:cNvSpPr>
            <a:spLocks noGrp="1"/>
          </p:cNvSpPr>
          <p:nvPr>
            <p:ph idx="1"/>
          </p:nvPr>
        </p:nvSpPr>
        <p:spPr>
          <a:xfrm>
            <a:off x="457200" y="1600200"/>
            <a:ext cx="6553200" cy="5029200"/>
          </a:xfrm>
        </p:spPr>
        <p:txBody>
          <a:bodyPr/>
          <a:lstStyle/>
          <a:p>
            <a:pPr>
              <a:buNone/>
            </a:pPr>
            <a:r>
              <a:rPr lang="en-US" dirty="0" smtClean="0">
                <a:solidFill>
                  <a:srgbClr val="C00000"/>
                </a:solidFill>
                <a:latin typeface="Bangle" pitchFamily="2" charset="0"/>
              </a:rPr>
              <a:t>What it says:</a:t>
            </a:r>
          </a:p>
          <a:p>
            <a:pPr>
              <a:buNone/>
            </a:pPr>
            <a:r>
              <a:rPr lang="en-US" sz="2800" dirty="0" smtClean="0">
                <a:solidFill>
                  <a:srgbClr val="002060"/>
                </a:solidFill>
                <a:latin typeface="Bangle" pitchFamily="2" charset="0"/>
              </a:rPr>
              <a:t>Full Faith and Credit shall be given in each State to the public Acts, Records, and judicial Proceedings of every other State.  And the Congress may be general Laws prescribe the Manner in which such Acts, Records and Proceedings shall be proved, and the Effect thereof.</a:t>
            </a:r>
            <a:endParaRPr lang="en-US" sz="2800" dirty="0">
              <a:solidFill>
                <a:srgbClr val="002060"/>
              </a:solidFill>
              <a:latin typeface="Bangle" pitchFamily="2" charset="0"/>
            </a:endParaRPr>
          </a:p>
        </p:txBody>
      </p:sp>
      <p:pic>
        <p:nvPicPr>
          <p:cNvPr id="2050" name="Picture 2" descr="C:\Users\Ramsees\AppData\Local\Microsoft\Windows\Temporary Internet Files\Content.IE5\ETBUICO7\MCj04148440000[1].wmf"/>
          <p:cNvPicPr>
            <a:picLocks noChangeAspect="1" noChangeArrowheads="1"/>
          </p:cNvPicPr>
          <p:nvPr/>
        </p:nvPicPr>
        <p:blipFill>
          <a:blip r:embed="rId3" cstate="print"/>
          <a:srcRect/>
          <a:stretch>
            <a:fillRect/>
          </a:stretch>
        </p:blipFill>
        <p:spPr bwMode="auto">
          <a:xfrm>
            <a:off x="7162800" y="2209800"/>
            <a:ext cx="1786550" cy="3452388"/>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C00000"/>
                </a:solidFill>
                <a:latin typeface="Bangle" pitchFamily="2" charset="0"/>
              </a:rPr>
              <a:t>Article IV</a:t>
            </a:r>
            <a:endParaRPr lang="en-US" sz="5400" dirty="0">
              <a:solidFill>
                <a:srgbClr val="C00000"/>
              </a:solidFill>
              <a:latin typeface="Bangle" pitchFamily="2" charset="0"/>
            </a:endParaRPr>
          </a:p>
        </p:txBody>
      </p:sp>
      <p:sp>
        <p:nvSpPr>
          <p:cNvPr id="3" name="Content Placeholder 2"/>
          <p:cNvSpPr>
            <a:spLocks noGrp="1"/>
          </p:cNvSpPr>
          <p:nvPr>
            <p:ph idx="1"/>
          </p:nvPr>
        </p:nvSpPr>
        <p:spPr/>
        <p:txBody>
          <a:bodyPr/>
          <a:lstStyle/>
          <a:p>
            <a:pPr>
              <a:buNone/>
            </a:pPr>
            <a:r>
              <a:rPr lang="en-US" dirty="0" smtClean="0">
                <a:solidFill>
                  <a:srgbClr val="C00000"/>
                </a:solidFill>
                <a:latin typeface="Bangle" pitchFamily="2" charset="0"/>
              </a:rPr>
              <a:t>What it means:</a:t>
            </a:r>
          </a:p>
          <a:p>
            <a:pPr>
              <a:buNone/>
            </a:pPr>
            <a:r>
              <a:rPr lang="en-US" sz="2800" dirty="0" smtClean="0">
                <a:solidFill>
                  <a:srgbClr val="002060"/>
                </a:solidFill>
                <a:latin typeface="Bangle" pitchFamily="2" charset="0"/>
              </a:rPr>
              <a:t>Each state must respect and honor the state laws and court orders of the other states, even when its own laws are different.  </a:t>
            </a:r>
          </a:p>
          <a:p>
            <a:pPr>
              <a:buNone/>
            </a:pPr>
            <a:endParaRPr lang="en-US" sz="2800" dirty="0" smtClean="0">
              <a:solidFill>
                <a:srgbClr val="002060"/>
              </a:solidFill>
              <a:latin typeface="Bangle" pitchFamily="2" charset="0"/>
            </a:endParaRPr>
          </a:p>
          <a:p>
            <a:pPr>
              <a:buNone/>
            </a:pPr>
            <a:r>
              <a:rPr lang="en-US" sz="2800" dirty="0" smtClean="0">
                <a:solidFill>
                  <a:srgbClr val="002060"/>
                </a:solidFill>
                <a:latin typeface="Bangle" pitchFamily="2" charset="0"/>
              </a:rPr>
              <a:t>Congress also has the power to determine how the states honor each other’s acts, records, and court decisions.</a:t>
            </a:r>
            <a:endParaRPr lang="en-US" sz="2800" dirty="0">
              <a:solidFill>
                <a:srgbClr val="002060"/>
              </a:solidFill>
              <a:latin typeface="Bangle" pitchFamily="2" charset="0"/>
            </a:endParaRPr>
          </a:p>
        </p:txBody>
      </p:sp>
      <p:pic>
        <p:nvPicPr>
          <p:cNvPr id="3075" name="Picture 3" descr="C:\Users\Ramsees\AppData\Local\Microsoft\Windows\Temporary Internet Files\Content.IE5\S36H8TJJ\MCj04417860000[1].png"/>
          <p:cNvPicPr>
            <a:picLocks noChangeAspect="1" noChangeArrowheads="1"/>
          </p:cNvPicPr>
          <p:nvPr/>
        </p:nvPicPr>
        <p:blipFill>
          <a:blip r:embed="rId3" cstate="print"/>
          <a:srcRect/>
          <a:stretch>
            <a:fillRect/>
          </a:stretch>
        </p:blipFill>
        <p:spPr bwMode="auto">
          <a:xfrm>
            <a:off x="7010400" y="0"/>
            <a:ext cx="2743200" cy="27432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C00000"/>
                </a:solidFill>
                <a:latin typeface="Bangle" pitchFamily="2" charset="0"/>
              </a:rPr>
              <a:t>Article V</a:t>
            </a:r>
            <a:endParaRPr lang="en-US" sz="5400" dirty="0">
              <a:solidFill>
                <a:srgbClr val="C00000"/>
              </a:solidFill>
              <a:latin typeface="Bangle" pitchFamily="2" charset="0"/>
            </a:endParaRPr>
          </a:p>
        </p:txBody>
      </p:sp>
      <p:sp>
        <p:nvSpPr>
          <p:cNvPr id="3" name="Content Placeholder 2"/>
          <p:cNvSpPr>
            <a:spLocks noGrp="1"/>
          </p:cNvSpPr>
          <p:nvPr>
            <p:ph idx="1"/>
          </p:nvPr>
        </p:nvSpPr>
        <p:spPr/>
        <p:txBody>
          <a:bodyPr/>
          <a:lstStyle/>
          <a:p>
            <a:pPr>
              <a:buNone/>
            </a:pPr>
            <a:r>
              <a:rPr lang="en-US" dirty="0" smtClean="0">
                <a:solidFill>
                  <a:srgbClr val="C00000"/>
                </a:solidFill>
                <a:latin typeface="Bangle" pitchFamily="2" charset="0"/>
              </a:rPr>
              <a:t>What it says:</a:t>
            </a:r>
          </a:p>
          <a:p>
            <a:pPr>
              <a:buNone/>
            </a:pPr>
            <a:r>
              <a:rPr lang="en-US" sz="2800" dirty="0" smtClean="0">
                <a:solidFill>
                  <a:srgbClr val="002060"/>
                </a:solidFill>
                <a:latin typeface="Bangle" pitchFamily="2" charset="0"/>
              </a:rPr>
              <a:t>The Congress, whenever two-thirds of both Houses shall deem it necessary, shall propose Amendments to this Constitution, or, on the Application of the Legislatures of two-thirds of the several States, shall call a Convention for proposing Amendments, which, in either Case, shall be valid to all Intents and Purposes, as Part of this Constitution, when ratified by the Legislatures of three-fourths </a:t>
            </a:r>
            <a:r>
              <a:rPr lang="en-US" sz="2800" dirty="0" smtClean="0">
                <a:solidFill>
                  <a:srgbClr val="002060"/>
                </a:solidFill>
                <a:latin typeface="Bangle" pitchFamily="2" charset="0"/>
              </a:rPr>
              <a:t>of the states.</a:t>
            </a:r>
            <a:endParaRPr lang="en-US" sz="2800" dirty="0">
              <a:solidFill>
                <a:srgbClr val="002060"/>
              </a:solidFill>
              <a:latin typeface="Bangle" pitchFamily="2"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C00000"/>
                </a:solidFill>
                <a:latin typeface="Bangle" pitchFamily="2" charset="0"/>
              </a:rPr>
              <a:t>Article V </a:t>
            </a:r>
            <a:endParaRPr lang="en-US" sz="5400" dirty="0">
              <a:solidFill>
                <a:srgbClr val="C00000"/>
              </a:solidFill>
              <a:latin typeface="Bangle" pitchFamily="2" charset="0"/>
            </a:endParaRPr>
          </a:p>
        </p:txBody>
      </p:sp>
      <p:sp>
        <p:nvSpPr>
          <p:cNvPr id="3" name="Content Placeholder 2"/>
          <p:cNvSpPr>
            <a:spLocks noGrp="1"/>
          </p:cNvSpPr>
          <p:nvPr>
            <p:ph idx="1"/>
          </p:nvPr>
        </p:nvSpPr>
        <p:spPr>
          <a:xfrm>
            <a:off x="228600" y="1219200"/>
            <a:ext cx="8763000" cy="5410200"/>
          </a:xfrm>
        </p:spPr>
        <p:txBody>
          <a:bodyPr>
            <a:normAutofit/>
          </a:bodyPr>
          <a:lstStyle/>
          <a:p>
            <a:pPr>
              <a:buNone/>
            </a:pPr>
            <a:r>
              <a:rPr lang="en-US" dirty="0" smtClean="0">
                <a:solidFill>
                  <a:srgbClr val="C00000"/>
                </a:solidFill>
                <a:latin typeface="Bangle" pitchFamily="2" charset="0"/>
              </a:rPr>
              <a:t>What it says – continued:</a:t>
            </a:r>
          </a:p>
          <a:p>
            <a:pPr>
              <a:buNone/>
            </a:pPr>
            <a:r>
              <a:rPr lang="en-US" sz="2800" dirty="0" smtClean="0">
                <a:solidFill>
                  <a:srgbClr val="002060"/>
                </a:solidFill>
                <a:latin typeface="Bangle" pitchFamily="2" charset="0"/>
              </a:rPr>
              <a:t>The several States, of by Conventions in three-fourths thereof, as the one or the other Mode of Ratification may be proposed by the Congress; Provided that no Amendment which may be made prior to the Year One thousand eight hundred and eight shall in any Manner affect the first and fourth Clauses in the Ninth Section of the first Article; and that no State, without its Consent, shall be deprived of its equal suffrage in the Senate.</a:t>
            </a:r>
            <a:endParaRPr lang="en-US" sz="2800" dirty="0">
              <a:solidFill>
                <a:srgbClr val="002060"/>
              </a:solidFill>
              <a:latin typeface="Bangle" pitchFamily="2" charset="0"/>
            </a:endParaRPr>
          </a:p>
        </p:txBody>
      </p:sp>
      <p:pic>
        <p:nvPicPr>
          <p:cNvPr id="4098" name="Picture 2" descr="C:\Users\Ramsees\AppData\Local\Microsoft\Windows\Temporary Internet Files\Content.IE5\ETBUICO7\MCj01495110000[1].wmf"/>
          <p:cNvPicPr>
            <a:picLocks noChangeAspect="1" noChangeArrowheads="1"/>
          </p:cNvPicPr>
          <p:nvPr/>
        </p:nvPicPr>
        <p:blipFill>
          <a:blip r:embed="rId3" cstate="print"/>
          <a:srcRect/>
          <a:stretch>
            <a:fillRect/>
          </a:stretch>
        </p:blipFill>
        <p:spPr bwMode="auto">
          <a:xfrm>
            <a:off x="6000939" y="0"/>
            <a:ext cx="3143061" cy="18288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C00000"/>
                </a:solidFill>
                <a:latin typeface="Bangle" pitchFamily="2" charset="0"/>
              </a:rPr>
              <a:t>Article V</a:t>
            </a:r>
            <a:endParaRPr lang="en-US" sz="5400" dirty="0">
              <a:solidFill>
                <a:srgbClr val="C00000"/>
              </a:solidFill>
              <a:latin typeface="Bangle" pitchFamily="2" charset="0"/>
            </a:endParaRPr>
          </a:p>
        </p:txBody>
      </p:sp>
      <p:sp>
        <p:nvSpPr>
          <p:cNvPr id="3" name="Content Placeholder 2"/>
          <p:cNvSpPr>
            <a:spLocks noGrp="1"/>
          </p:cNvSpPr>
          <p:nvPr>
            <p:ph idx="1"/>
          </p:nvPr>
        </p:nvSpPr>
        <p:spPr/>
        <p:txBody>
          <a:bodyPr/>
          <a:lstStyle/>
          <a:p>
            <a:pPr>
              <a:buNone/>
            </a:pPr>
            <a:r>
              <a:rPr lang="en-US" dirty="0" smtClean="0">
                <a:solidFill>
                  <a:srgbClr val="C00000"/>
                </a:solidFill>
                <a:latin typeface="Bangle" pitchFamily="2" charset="0"/>
              </a:rPr>
              <a:t>What it means:</a:t>
            </a:r>
          </a:p>
          <a:p>
            <a:pPr>
              <a:buNone/>
            </a:pPr>
            <a:r>
              <a:rPr lang="en-US" sz="2800" dirty="0" smtClean="0">
                <a:solidFill>
                  <a:srgbClr val="002060"/>
                </a:solidFill>
                <a:latin typeface="Bangle" pitchFamily="2" charset="0"/>
              </a:rPr>
              <a:t>The framers of the Constitution realized that over time the nation would want to make changes to the Constitution and Article V simply establishes a process to allow this to happen.</a:t>
            </a:r>
            <a:endParaRPr lang="en-US" sz="2800" dirty="0">
              <a:solidFill>
                <a:srgbClr val="002060"/>
              </a:solidFill>
              <a:latin typeface="Bangle" pitchFamily="2" charset="0"/>
            </a:endParaRPr>
          </a:p>
        </p:txBody>
      </p:sp>
      <p:pic>
        <p:nvPicPr>
          <p:cNvPr id="5123" name="Picture 3" descr="C:\Users\Ramsees\AppData\Local\Microsoft\Windows\Temporary Internet Files\Content.IE5\128Z4Y4Y\MCj01500140000[1].wmf"/>
          <p:cNvPicPr>
            <a:picLocks noChangeAspect="1" noChangeArrowheads="1"/>
          </p:cNvPicPr>
          <p:nvPr/>
        </p:nvPicPr>
        <p:blipFill>
          <a:blip r:embed="rId3" cstate="print"/>
          <a:srcRect/>
          <a:stretch>
            <a:fillRect/>
          </a:stretch>
        </p:blipFill>
        <p:spPr bwMode="auto">
          <a:xfrm>
            <a:off x="228600" y="4572000"/>
            <a:ext cx="3381469" cy="22860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C00000"/>
                </a:solidFill>
                <a:latin typeface="Bangle" pitchFamily="2" charset="0"/>
              </a:rPr>
              <a:t>Article VI</a:t>
            </a:r>
            <a:endParaRPr lang="en-US" sz="5400" dirty="0">
              <a:solidFill>
                <a:srgbClr val="C00000"/>
              </a:solidFill>
              <a:latin typeface="Bangle" pitchFamily="2" charset="0"/>
            </a:endParaRPr>
          </a:p>
        </p:txBody>
      </p:sp>
      <p:sp>
        <p:nvSpPr>
          <p:cNvPr id="3" name="Content Placeholder 2"/>
          <p:cNvSpPr>
            <a:spLocks noGrp="1"/>
          </p:cNvSpPr>
          <p:nvPr>
            <p:ph idx="1"/>
          </p:nvPr>
        </p:nvSpPr>
        <p:spPr/>
        <p:txBody>
          <a:bodyPr/>
          <a:lstStyle/>
          <a:p>
            <a:pPr>
              <a:buNone/>
            </a:pPr>
            <a:r>
              <a:rPr lang="en-US" dirty="0" smtClean="0">
                <a:solidFill>
                  <a:srgbClr val="C00000"/>
                </a:solidFill>
                <a:latin typeface="Bangle" pitchFamily="2" charset="0"/>
              </a:rPr>
              <a:t>What it says:</a:t>
            </a:r>
          </a:p>
          <a:p>
            <a:pPr marL="514350" indent="-514350">
              <a:buAutoNum type="arabicPeriod"/>
            </a:pPr>
            <a:r>
              <a:rPr lang="en-US" sz="2800" dirty="0" smtClean="0">
                <a:solidFill>
                  <a:srgbClr val="002060"/>
                </a:solidFill>
                <a:latin typeface="Bangle" pitchFamily="2" charset="0"/>
              </a:rPr>
              <a:t>All Debts contracted and Engagements </a:t>
            </a:r>
            <a:r>
              <a:rPr lang="en-US" sz="2800" dirty="0" smtClean="0">
                <a:solidFill>
                  <a:srgbClr val="002060"/>
                </a:solidFill>
                <a:latin typeface="Bangle" pitchFamily="2" charset="0"/>
              </a:rPr>
              <a:t>entered </a:t>
            </a:r>
            <a:r>
              <a:rPr lang="en-US" sz="2800" dirty="0" smtClean="0">
                <a:solidFill>
                  <a:srgbClr val="002060"/>
                </a:solidFill>
                <a:latin typeface="Bangle" pitchFamily="2" charset="0"/>
              </a:rPr>
              <a:t>into, before the Adoption of this Constitution, shall be as valid against the United States under this Constitution, as under the Confederation.</a:t>
            </a:r>
          </a:p>
          <a:p>
            <a:pPr marL="514350" indent="-514350">
              <a:buNone/>
            </a:pPr>
            <a:endParaRPr lang="en-US" sz="2800" dirty="0">
              <a:solidFill>
                <a:srgbClr val="002060"/>
              </a:solidFill>
              <a:latin typeface="Bangle" pitchFamily="2" charset="0"/>
            </a:endParaRPr>
          </a:p>
        </p:txBody>
      </p:sp>
      <p:pic>
        <p:nvPicPr>
          <p:cNvPr id="6146" name="Picture 2" descr="C:\Users\Ramsees\AppData\Local\Microsoft\Windows\Temporary Internet Files\Content.IE5\ETBUICO7\MPj04422860000[1].jpg"/>
          <p:cNvPicPr>
            <a:picLocks noChangeAspect="1" noChangeArrowheads="1"/>
          </p:cNvPicPr>
          <p:nvPr/>
        </p:nvPicPr>
        <p:blipFill>
          <a:blip r:embed="rId3" cstate="print"/>
          <a:srcRect/>
          <a:stretch>
            <a:fillRect/>
          </a:stretch>
        </p:blipFill>
        <p:spPr bwMode="auto">
          <a:xfrm>
            <a:off x="4953000" y="4343400"/>
            <a:ext cx="4019550" cy="23622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C00000"/>
                </a:solidFill>
                <a:latin typeface="Bangle" pitchFamily="2" charset="0"/>
              </a:rPr>
              <a:t>Article VI</a:t>
            </a:r>
            <a:endParaRPr lang="en-US" sz="5400" dirty="0">
              <a:solidFill>
                <a:srgbClr val="C00000"/>
              </a:solidFill>
              <a:latin typeface="Bangle" pitchFamily="2" charset="0"/>
            </a:endParaRPr>
          </a:p>
        </p:txBody>
      </p:sp>
      <p:sp>
        <p:nvSpPr>
          <p:cNvPr id="3" name="Content Placeholder 2"/>
          <p:cNvSpPr>
            <a:spLocks noGrp="1"/>
          </p:cNvSpPr>
          <p:nvPr>
            <p:ph idx="1"/>
          </p:nvPr>
        </p:nvSpPr>
        <p:spPr/>
        <p:txBody>
          <a:bodyPr/>
          <a:lstStyle/>
          <a:p>
            <a:pPr>
              <a:buNone/>
            </a:pPr>
            <a:r>
              <a:rPr lang="en-US" dirty="0" smtClean="0">
                <a:solidFill>
                  <a:srgbClr val="C00000"/>
                </a:solidFill>
                <a:latin typeface="Bangle" pitchFamily="2" charset="0"/>
              </a:rPr>
              <a:t>What it says (cont.):</a:t>
            </a:r>
          </a:p>
          <a:p>
            <a:pPr>
              <a:buNone/>
            </a:pPr>
            <a:r>
              <a:rPr lang="en-US" sz="2800" dirty="0" smtClean="0">
                <a:solidFill>
                  <a:srgbClr val="002060"/>
                </a:solidFill>
                <a:latin typeface="Bangle" pitchFamily="2" charset="0"/>
              </a:rPr>
              <a:t>2.  This Constitution, and the Laws of the United States which shall be made in Pursuance thereof; and all Treaties made, or which shall be made, under the Authority of the United States, shall be the supreme Law of the Land; and the Judges in every State shall be bound thereby, any Thing in the Constitution or Laws of any State to the Contrary notwithstanding.</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C00000"/>
                </a:solidFill>
                <a:latin typeface="Bangle" pitchFamily="2" charset="0"/>
              </a:rPr>
              <a:t>Article VI</a:t>
            </a:r>
            <a:endParaRPr lang="en-US" sz="5400" dirty="0">
              <a:solidFill>
                <a:srgbClr val="C00000"/>
              </a:solidFill>
              <a:latin typeface="Bangle" pitchFamily="2" charset="0"/>
            </a:endParaRPr>
          </a:p>
        </p:txBody>
      </p:sp>
      <p:sp>
        <p:nvSpPr>
          <p:cNvPr id="3" name="Content Placeholder 2"/>
          <p:cNvSpPr>
            <a:spLocks noGrp="1"/>
          </p:cNvSpPr>
          <p:nvPr>
            <p:ph idx="1"/>
          </p:nvPr>
        </p:nvSpPr>
        <p:spPr/>
        <p:txBody>
          <a:bodyPr/>
          <a:lstStyle/>
          <a:p>
            <a:pPr>
              <a:buNone/>
            </a:pPr>
            <a:r>
              <a:rPr lang="en-US" dirty="0" smtClean="0">
                <a:solidFill>
                  <a:srgbClr val="C00000"/>
                </a:solidFill>
                <a:latin typeface="Bangle" pitchFamily="2" charset="0"/>
              </a:rPr>
              <a:t>What it says (cont.):</a:t>
            </a:r>
          </a:p>
          <a:p>
            <a:pPr>
              <a:buNone/>
            </a:pPr>
            <a:r>
              <a:rPr lang="en-US" sz="2800" dirty="0" smtClean="0">
                <a:solidFill>
                  <a:srgbClr val="002060"/>
                </a:solidFill>
                <a:latin typeface="Bangle" pitchFamily="2" charset="0"/>
              </a:rPr>
              <a:t>3.  The Senators and Representatives before mentioned, and the Members of the several State Legislatures, and all executive and judicial Officers, both of the United States and of the several States, shall be bound by Oath or Affirmation, to support this constitution; but no religious Test shall ever be required as a Qualification to any Office or public Trust under the United States.</a:t>
            </a:r>
            <a:endParaRPr lang="en-US" sz="2800" dirty="0">
              <a:solidFill>
                <a:srgbClr val="002060"/>
              </a:solidFill>
              <a:latin typeface="Bangle" pitchFamily="2" charset="0"/>
            </a:endParaRPr>
          </a:p>
        </p:txBody>
      </p:sp>
      <p:pic>
        <p:nvPicPr>
          <p:cNvPr id="7170" name="Picture 2" descr="C:\Users\Ramsees\AppData\Local\Microsoft\Windows\Temporary Internet Files\Content.IE5\S36H8TJJ\MCj03013300000[1].wmf"/>
          <p:cNvPicPr>
            <a:picLocks noChangeAspect="1" noChangeArrowheads="1"/>
          </p:cNvPicPr>
          <p:nvPr/>
        </p:nvPicPr>
        <p:blipFill>
          <a:blip r:embed="rId3" cstate="print"/>
          <a:srcRect/>
          <a:stretch>
            <a:fillRect/>
          </a:stretch>
        </p:blipFill>
        <p:spPr bwMode="auto">
          <a:xfrm>
            <a:off x="152400" y="152400"/>
            <a:ext cx="2286000" cy="16002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C00000"/>
                </a:solidFill>
                <a:latin typeface="Bangle" pitchFamily="2" charset="0"/>
              </a:rPr>
              <a:t>Article VI</a:t>
            </a:r>
            <a:endParaRPr lang="en-US" sz="5400" dirty="0">
              <a:solidFill>
                <a:srgbClr val="C00000"/>
              </a:solidFill>
              <a:latin typeface="Bangle" pitchFamily="2" charset="0"/>
            </a:endParaRPr>
          </a:p>
        </p:txBody>
      </p:sp>
      <p:sp>
        <p:nvSpPr>
          <p:cNvPr id="3" name="Content Placeholder 2"/>
          <p:cNvSpPr>
            <a:spLocks noGrp="1"/>
          </p:cNvSpPr>
          <p:nvPr>
            <p:ph idx="1"/>
          </p:nvPr>
        </p:nvSpPr>
        <p:spPr>
          <a:xfrm>
            <a:off x="228600" y="1219200"/>
            <a:ext cx="8686800" cy="5410200"/>
          </a:xfrm>
        </p:spPr>
        <p:txBody>
          <a:bodyPr>
            <a:normAutofit/>
          </a:bodyPr>
          <a:lstStyle/>
          <a:p>
            <a:pPr>
              <a:buNone/>
            </a:pPr>
            <a:r>
              <a:rPr lang="en-US" dirty="0" smtClean="0">
                <a:solidFill>
                  <a:srgbClr val="C00000"/>
                </a:solidFill>
                <a:latin typeface="Bangle" pitchFamily="2" charset="0"/>
              </a:rPr>
              <a:t>What it means:</a:t>
            </a:r>
          </a:p>
          <a:p>
            <a:pPr marL="514350" indent="-514350">
              <a:buAutoNum type="arabicPeriod"/>
            </a:pPr>
            <a:r>
              <a:rPr lang="en-US" sz="2800" dirty="0" smtClean="0">
                <a:solidFill>
                  <a:srgbClr val="002060"/>
                </a:solidFill>
                <a:latin typeface="Bangle" pitchFamily="2" charset="0"/>
              </a:rPr>
              <a:t>The new Constitution recognized that the debts of the previous government under the Articles of Confederation were still valid.</a:t>
            </a:r>
          </a:p>
          <a:p>
            <a:pPr marL="514350" indent="-514350">
              <a:buAutoNum type="arabicPeriod" startAt="2"/>
            </a:pPr>
            <a:r>
              <a:rPr lang="en-US" sz="2800" dirty="0" smtClean="0">
                <a:solidFill>
                  <a:srgbClr val="002060"/>
                </a:solidFill>
                <a:latin typeface="Bangle" pitchFamily="2" charset="0"/>
              </a:rPr>
              <a:t>If a state law is in conflict with a federal law, federal law must prevail.</a:t>
            </a:r>
          </a:p>
          <a:p>
            <a:pPr marL="514350" indent="-514350">
              <a:buNone/>
            </a:pPr>
            <a:r>
              <a:rPr lang="en-US" sz="2800" dirty="0" smtClean="0">
                <a:solidFill>
                  <a:srgbClr val="002060"/>
                </a:solidFill>
                <a:latin typeface="Bangle" pitchFamily="2" charset="0"/>
              </a:rPr>
              <a:t>3.  All federal and state officials must take an oath of allegiance to the Constitution.  And, public officials cannot be required to practice or pledge allegiance to any particular religion in order to hold office.</a:t>
            </a:r>
            <a:endParaRPr lang="en-US" sz="2800" dirty="0">
              <a:solidFill>
                <a:srgbClr val="002060"/>
              </a:solidFill>
              <a:latin typeface="Bangle" pitchFamily="2" charset="0"/>
            </a:endParaRPr>
          </a:p>
        </p:txBody>
      </p:sp>
      <p:pic>
        <p:nvPicPr>
          <p:cNvPr id="8194" name="Picture 2" descr="C:\Users\Ramsees\AppData\Local\Microsoft\Windows\Temporary Internet Files\Content.IE5\S36H8TJJ\MCj03013300000[1].wmf"/>
          <p:cNvPicPr>
            <a:picLocks noChangeAspect="1" noChangeArrowheads="1"/>
          </p:cNvPicPr>
          <p:nvPr/>
        </p:nvPicPr>
        <p:blipFill>
          <a:blip r:embed="rId3" cstate="print"/>
          <a:srcRect/>
          <a:stretch>
            <a:fillRect/>
          </a:stretch>
        </p:blipFill>
        <p:spPr bwMode="auto">
          <a:xfrm>
            <a:off x="7620000" y="5867400"/>
            <a:ext cx="1132027" cy="788365"/>
          </a:xfrm>
          <a:prstGeom prst="rect">
            <a:avLst/>
          </a:prstGeom>
          <a:noFill/>
        </p:spPr>
      </p:pic>
      <p:pic>
        <p:nvPicPr>
          <p:cNvPr id="8195" name="Picture 3" descr="C:\Users\Ramsees\AppData\Local\Microsoft\Windows\Temporary Internet Files\Content.IE5\OGR59OUU\MCj04404090000[1].png"/>
          <p:cNvPicPr>
            <a:picLocks noChangeAspect="1" noChangeArrowheads="1"/>
          </p:cNvPicPr>
          <p:nvPr/>
        </p:nvPicPr>
        <p:blipFill>
          <a:blip r:embed="rId4" cstate="print"/>
          <a:srcRect/>
          <a:stretch>
            <a:fillRect/>
          </a:stretch>
        </p:blipFill>
        <p:spPr bwMode="auto">
          <a:xfrm>
            <a:off x="7010400" y="304800"/>
            <a:ext cx="1676400" cy="1600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buNone/>
            </a:pPr>
            <a:r>
              <a:rPr lang="en-US" sz="4800" dirty="0" smtClean="0">
                <a:solidFill>
                  <a:srgbClr val="002060"/>
                </a:solidFill>
                <a:latin typeface="Bangle" pitchFamily="2" charset="0"/>
              </a:rPr>
              <a:t>All individual rights and federal powers are set out in the articles and amendments that follow the preamble.</a:t>
            </a:r>
          </a:p>
        </p:txBody>
      </p:sp>
      <p:pic>
        <p:nvPicPr>
          <p:cNvPr id="4098" name="Picture 2" descr="C:\Users\Ramsees\AppData\Local\Microsoft\Windows\Temporary Internet Files\Content.IE5\128Z4Y4Y\MCj01500140000[1].wmf"/>
          <p:cNvPicPr>
            <a:picLocks noChangeAspect="1" noChangeArrowheads="1"/>
          </p:cNvPicPr>
          <p:nvPr/>
        </p:nvPicPr>
        <p:blipFill>
          <a:blip r:embed="rId3" cstate="print"/>
          <a:srcRect/>
          <a:stretch>
            <a:fillRect/>
          </a:stretch>
        </p:blipFill>
        <p:spPr bwMode="auto">
          <a:xfrm>
            <a:off x="152401" y="4495800"/>
            <a:ext cx="2514599" cy="236220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C00000"/>
                </a:solidFill>
                <a:latin typeface="Bangle" pitchFamily="2" charset="0"/>
              </a:rPr>
              <a:t>Article VII</a:t>
            </a:r>
            <a:endParaRPr lang="en-US" sz="5400" dirty="0">
              <a:solidFill>
                <a:srgbClr val="C00000"/>
              </a:solidFill>
              <a:latin typeface="Bangle" pitchFamily="2" charset="0"/>
            </a:endParaRPr>
          </a:p>
        </p:txBody>
      </p:sp>
      <p:sp>
        <p:nvSpPr>
          <p:cNvPr id="3" name="Content Placeholder 2"/>
          <p:cNvSpPr>
            <a:spLocks noGrp="1"/>
          </p:cNvSpPr>
          <p:nvPr>
            <p:ph idx="1"/>
          </p:nvPr>
        </p:nvSpPr>
        <p:spPr/>
        <p:txBody>
          <a:bodyPr/>
          <a:lstStyle/>
          <a:p>
            <a:pPr>
              <a:buNone/>
            </a:pPr>
            <a:r>
              <a:rPr lang="en-US" dirty="0" smtClean="0">
                <a:solidFill>
                  <a:srgbClr val="C00000"/>
                </a:solidFill>
                <a:latin typeface="Bangle" pitchFamily="2" charset="0"/>
              </a:rPr>
              <a:t>What it says:</a:t>
            </a:r>
          </a:p>
          <a:p>
            <a:pPr>
              <a:buNone/>
            </a:pPr>
            <a:r>
              <a:rPr lang="en-US" sz="2800" dirty="0" smtClean="0">
                <a:solidFill>
                  <a:srgbClr val="002060"/>
                </a:solidFill>
                <a:latin typeface="Bangle" pitchFamily="2" charset="0"/>
              </a:rPr>
              <a:t>The Ratification of the Conventions of nine States, shall be sufficient for the Establishment of this Constitution between the States so ratifying the Same.</a:t>
            </a:r>
            <a:endParaRPr lang="en-US" sz="2800" dirty="0">
              <a:solidFill>
                <a:srgbClr val="002060"/>
              </a:solidFill>
              <a:latin typeface="Bangle" pitchFamily="2" charset="0"/>
            </a:endParaRPr>
          </a:p>
        </p:txBody>
      </p:sp>
      <p:pic>
        <p:nvPicPr>
          <p:cNvPr id="9218" name="Picture 2" descr="C:\Users\Ramsees\AppData\Local\Microsoft\Windows\Temporary Internet Files\Content.IE5\128Z4Y4Y\MMAG00528_0000[1].gif"/>
          <p:cNvPicPr>
            <a:picLocks noChangeAspect="1" noChangeArrowheads="1" noCrop="1"/>
          </p:cNvPicPr>
          <p:nvPr/>
        </p:nvPicPr>
        <p:blipFill>
          <a:blip r:embed="rId3" cstate="print"/>
          <a:srcRect/>
          <a:stretch>
            <a:fillRect/>
          </a:stretch>
        </p:blipFill>
        <p:spPr bwMode="auto">
          <a:xfrm>
            <a:off x="2286000" y="3962400"/>
            <a:ext cx="3581400" cy="274320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C00000"/>
                </a:solidFill>
                <a:latin typeface="Bangle" pitchFamily="2" charset="0"/>
              </a:rPr>
              <a:t>Article VII</a:t>
            </a:r>
            <a:endParaRPr lang="en-US" sz="5400" dirty="0">
              <a:solidFill>
                <a:srgbClr val="C00000"/>
              </a:solidFill>
              <a:latin typeface="Bangle" pitchFamily="2" charset="0"/>
            </a:endParaRPr>
          </a:p>
        </p:txBody>
      </p:sp>
      <p:sp>
        <p:nvSpPr>
          <p:cNvPr id="3" name="Content Placeholder 2"/>
          <p:cNvSpPr>
            <a:spLocks noGrp="1"/>
          </p:cNvSpPr>
          <p:nvPr>
            <p:ph idx="1"/>
          </p:nvPr>
        </p:nvSpPr>
        <p:spPr/>
        <p:txBody>
          <a:bodyPr/>
          <a:lstStyle/>
          <a:p>
            <a:pPr>
              <a:buNone/>
            </a:pPr>
            <a:r>
              <a:rPr lang="en-US" dirty="0" smtClean="0">
                <a:solidFill>
                  <a:srgbClr val="C00000"/>
                </a:solidFill>
                <a:latin typeface="Bangle" pitchFamily="2" charset="0"/>
              </a:rPr>
              <a:t>What it means:</a:t>
            </a:r>
          </a:p>
          <a:p>
            <a:pPr>
              <a:buNone/>
            </a:pPr>
            <a:r>
              <a:rPr lang="en-US" sz="2800" dirty="0" smtClean="0">
                <a:solidFill>
                  <a:srgbClr val="002060"/>
                </a:solidFill>
                <a:latin typeface="Bangle" pitchFamily="2" charset="0"/>
              </a:rPr>
              <a:t>Unlike the Articles of Confederation, which needed the unanimous consent of the thirteen states to make changes in the structure of government, the Constitution required ratification by only nine of the states for the new government to go into effect.</a:t>
            </a:r>
            <a:endParaRPr lang="en-US" sz="2800" dirty="0">
              <a:solidFill>
                <a:srgbClr val="002060"/>
              </a:solidFill>
              <a:latin typeface="Bangle" pitchFamily="2" charset="0"/>
            </a:endParaRPr>
          </a:p>
        </p:txBody>
      </p:sp>
      <p:pic>
        <p:nvPicPr>
          <p:cNvPr id="10242" name="Picture 2" descr="C:\Users\Ramsees\AppData\Local\Microsoft\Windows\Temporary Internet Files\Content.IE5\128Z4Y4Y\MCj01500140000[1].wmf"/>
          <p:cNvPicPr>
            <a:picLocks noChangeAspect="1" noChangeArrowheads="1"/>
          </p:cNvPicPr>
          <p:nvPr/>
        </p:nvPicPr>
        <p:blipFill>
          <a:blip r:embed="rId3" cstate="print"/>
          <a:srcRect/>
          <a:stretch>
            <a:fillRect/>
          </a:stretch>
        </p:blipFill>
        <p:spPr bwMode="auto">
          <a:xfrm>
            <a:off x="2590800" y="4876800"/>
            <a:ext cx="3381469" cy="19812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C00000"/>
                </a:solidFill>
                <a:latin typeface="Bangle" pitchFamily="2" charset="0"/>
              </a:rPr>
              <a:t>Article I</a:t>
            </a:r>
            <a:endParaRPr lang="en-US" sz="5400" dirty="0">
              <a:solidFill>
                <a:srgbClr val="C00000"/>
              </a:solidFill>
              <a:latin typeface="Bangle" pitchFamily="2" charset="0"/>
            </a:endParaRPr>
          </a:p>
        </p:txBody>
      </p:sp>
      <p:sp>
        <p:nvSpPr>
          <p:cNvPr id="3" name="Content Placeholder 2"/>
          <p:cNvSpPr>
            <a:spLocks noGrp="1"/>
          </p:cNvSpPr>
          <p:nvPr>
            <p:ph idx="1"/>
          </p:nvPr>
        </p:nvSpPr>
        <p:spPr>
          <a:xfrm>
            <a:off x="457200" y="1295401"/>
            <a:ext cx="8229600" cy="4419600"/>
          </a:xfrm>
        </p:spPr>
        <p:txBody>
          <a:bodyPr>
            <a:normAutofit/>
          </a:bodyPr>
          <a:lstStyle/>
          <a:p>
            <a:pPr>
              <a:buNone/>
            </a:pPr>
            <a:r>
              <a:rPr lang="en-US" sz="4000" dirty="0" smtClean="0">
                <a:solidFill>
                  <a:srgbClr val="002060"/>
                </a:solidFill>
                <a:latin typeface="Bangle" pitchFamily="2" charset="0"/>
              </a:rPr>
              <a:t>All legislative Powers herein granted shall be vested in a Congress of the United States, which shall consist of a Senate and House of Representatives.</a:t>
            </a:r>
            <a:endParaRPr lang="en-US" sz="4000" dirty="0">
              <a:solidFill>
                <a:srgbClr val="002060"/>
              </a:solidFill>
              <a:latin typeface="Bangle" pitchFamily="2" charset="0"/>
            </a:endParaRPr>
          </a:p>
        </p:txBody>
      </p:sp>
      <p:pic>
        <p:nvPicPr>
          <p:cNvPr id="5122" name="Picture 2" descr="C:\Users\Ramsees\AppData\Local\Microsoft\Windows\Temporary Internet Files\Content.IE5\ETBUICO7\MCj01495080000[1].wmf"/>
          <p:cNvPicPr>
            <a:picLocks noChangeAspect="1" noChangeArrowheads="1"/>
          </p:cNvPicPr>
          <p:nvPr/>
        </p:nvPicPr>
        <p:blipFill>
          <a:blip r:embed="rId3" cstate="print"/>
          <a:srcRect/>
          <a:stretch>
            <a:fillRect/>
          </a:stretch>
        </p:blipFill>
        <p:spPr bwMode="auto">
          <a:xfrm>
            <a:off x="2895600" y="4638392"/>
            <a:ext cx="3221525" cy="221960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C00000"/>
                </a:solidFill>
                <a:latin typeface="Bangle" pitchFamily="2" charset="0"/>
              </a:rPr>
              <a:t>Article I</a:t>
            </a:r>
            <a:endParaRPr lang="en-US" sz="5400" dirty="0">
              <a:solidFill>
                <a:srgbClr val="C00000"/>
              </a:solidFill>
              <a:latin typeface="Bangle" pitchFamily="2" charset="0"/>
            </a:endParaRPr>
          </a:p>
        </p:txBody>
      </p:sp>
      <p:sp>
        <p:nvSpPr>
          <p:cNvPr id="3" name="Content Placeholder 2"/>
          <p:cNvSpPr>
            <a:spLocks noGrp="1"/>
          </p:cNvSpPr>
          <p:nvPr>
            <p:ph idx="1"/>
          </p:nvPr>
        </p:nvSpPr>
        <p:spPr>
          <a:xfrm>
            <a:off x="228600" y="1219200"/>
            <a:ext cx="8686800" cy="5410200"/>
          </a:xfrm>
        </p:spPr>
        <p:txBody>
          <a:bodyPr>
            <a:normAutofit lnSpcReduction="10000"/>
          </a:bodyPr>
          <a:lstStyle/>
          <a:p>
            <a:pPr>
              <a:buNone/>
            </a:pPr>
            <a:r>
              <a:rPr lang="en-US" dirty="0" smtClean="0">
                <a:solidFill>
                  <a:srgbClr val="C00000"/>
                </a:solidFill>
                <a:latin typeface="Bangle" pitchFamily="2" charset="0"/>
              </a:rPr>
              <a:t>What it means:</a:t>
            </a:r>
          </a:p>
          <a:p>
            <a:pPr>
              <a:buNone/>
            </a:pPr>
            <a:r>
              <a:rPr lang="en-US" sz="2400" dirty="0" smtClean="0">
                <a:solidFill>
                  <a:srgbClr val="002060"/>
                </a:solidFill>
                <a:latin typeface="Bangle" pitchFamily="2" charset="0"/>
              </a:rPr>
              <a:t>*</a:t>
            </a:r>
            <a:r>
              <a:rPr lang="en-US" sz="2800" dirty="0" smtClean="0">
                <a:solidFill>
                  <a:srgbClr val="002060"/>
                </a:solidFill>
                <a:latin typeface="Bangle" pitchFamily="2" charset="0"/>
              </a:rPr>
              <a:t>The framers of the Constitution separated the powers of government into three branches –</a:t>
            </a:r>
          </a:p>
          <a:p>
            <a:pPr>
              <a:buNone/>
            </a:pPr>
            <a:r>
              <a:rPr lang="en-US" sz="2800" dirty="0">
                <a:solidFill>
                  <a:srgbClr val="002060"/>
                </a:solidFill>
                <a:latin typeface="Bangle" pitchFamily="2" charset="0"/>
              </a:rPr>
              <a:t>	</a:t>
            </a:r>
            <a:r>
              <a:rPr lang="en-US" sz="2400" dirty="0" smtClean="0">
                <a:solidFill>
                  <a:srgbClr val="002060"/>
                </a:solidFill>
                <a:latin typeface="Bangle" pitchFamily="2" charset="0"/>
              </a:rPr>
              <a:t>	1.  Congress</a:t>
            </a:r>
          </a:p>
          <a:p>
            <a:pPr>
              <a:buNone/>
            </a:pPr>
            <a:r>
              <a:rPr lang="en-US" sz="2400" dirty="0">
                <a:solidFill>
                  <a:srgbClr val="002060"/>
                </a:solidFill>
                <a:latin typeface="Bangle" pitchFamily="2" charset="0"/>
              </a:rPr>
              <a:t>	</a:t>
            </a:r>
            <a:r>
              <a:rPr lang="en-US" sz="2400" dirty="0" smtClean="0">
                <a:solidFill>
                  <a:srgbClr val="002060"/>
                </a:solidFill>
                <a:latin typeface="Bangle" pitchFamily="2" charset="0"/>
              </a:rPr>
              <a:t>		*which has legislative power (the power to 			  </a:t>
            </a:r>
            <a:r>
              <a:rPr lang="en-US" sz="2400" dirty="0" smtClean="0">
                <a:solidFill>
                  <a:srgbClr val="002060"/>
                </a:solidFill>
                <a:latin typeface="Bangle" pitchFamily="2" charset="0"/>
              </a:rPr>
              <a:t>		pass </a:t>
            </a:r>
            <a:r>
              <a:rPr lang="en-US" sz="2400" dirty="0" smtClean="0">
                <a:solidFill>
                  <a:srgbClr val="002060"/>
                </a:solidFill>
                <a:latin typeface="Bangle" pitchFamily="2" charset="0"/>
              </a:rPr>
              <a:t>laws)</a:t>
            </a:r>
          </a:p>
          <a:p>
            <a:pPr>
              <a:buNone/>
            </a:pPr>
            <a:r>
              <a:rPr lang="en-US" sz="2400" dirty="0">
                <a:solidFill>
                  <a:srgbClr val="002060"/>
                </a:solidFill>
                <a:latin typeface="Bangle" pitchFamily="2" charset="0"/>
              </a:rPr>
              <a:t>	</a:t>
            </a:r>
            <a:r>
              <a:rPr lang="en-US" sz="2400" dirty="0" smtClean="0">
                <a:solidFill>
                  <a:srgbClr val="002060"/>
                </a:solidFill>
                <a:latin typeface="Bangle" pitchFamily="2" charset="0"/>
              </a:rPr>
              <a:t>	2.  The President</a:t>
            </a:r>
          </a:p>
          <a:p>
            <a:pPr>
              <a:buNone/>
            </a:pPr>
            <a:r>
              <a:rPr lang="en-US" sz="2400" dirty="0">
                <a:solidFill>
                  <a:srgbClr val="002060"/>
                </a:solidFill>
                <a:latin typeface="Bangle" pitchFamily="2" charset="0"/>
              </a:rPr>
              <a:t>	</a:t>
            </a:r>
            <a:r>
              <a:rPr lang="en-US" sz="2400" dirty="0" smtClean="0">
                <a:solidFill>
                  <a:srgbClr val="002060"/>
                </a:solidFill>
                <a:latin typeface="Bangle" pitchFamily="2" charset="0"/>
              </a:rPr>
              <a:t>		*which has executive power (the power to </a:t>
            </a:r>
          </a:p>
          <a:p>
            <a:pPr>
              <a:buNone/>
            </a:pPr>
            <a:r>
              <a:rPr lang="en-US" sz="2400" dirty="0">
                <a:solidFill>
                  <a:srgbClr val="002060"/>
                </a:solidFill>
                <a:latin typeface="Bangle" pitchFamily="2" charset="0"/>
              </a:rPr>
              <a:t>	</a:t>
            </a:r>
            <a:r>
              <a:rPr lang="en-US" sz="2400" dirty="0" smtClean="0">
                <a:solidFill>
                  <a:srgbClr val="002060"/>
                </a:solidFill>
                <a:latin typeface="Bangle" pitchFamily="2" charset="0"/>
              </a:rPr>
              <a:t>		  administer the laws)</a:t>
            </a:r>
          </a:p>
          <a:p>
            <a:pPr>
              <a:buNone/>
            </a:pPr>
            <a:r>
              <a:rPr lang="en-US" sz="2400" dirty="0">
                <a:solidFill>
                  <a:srgbClr val="002060"/>
                </a:solidFill>
                <a:latin typeface="Bangle" pitchFamily="2" charset="0"/>
              </a:rPr>
              <a:t>	</a:t>
            </a:r>
            <a:r>
              <a:rPr lang="en-US" sz="2400" dirty="0" smtClean="0">
                <a:solidFill>
                  <a:srgbClr val="002060"/>
                </a:solidFill>
                <a:latin typeface="Bangle" pitchFamily="2" charset="0"/>
              </a:rPr>
              <a:t>	3.  The Courts</a:t>
            </a:r>
          </a:p>
          <a:p>
            <a:pPr>
              <a:buNone/>
            </a:pPr>
            <a:r>
              <a:rPr lang="en-US" sz="2400" dirty="0">
                <a:solidFill>
                  <a:srgbClr val="002060"/>
                </a:solidFill>
                <a:latin typeface="Bangle" pitchFamily="2" charset="0"/>
              </a:rPr>
              <a:t>	</a:t>
            </a:r>
            <a:r>
              <a:rPr lang="en-US" sz="2400" dirty="0" smtClean="0">
                <a:solidFill>
                  <a:srgbClr val="002060"/>
                </a:solidFill>
                <a:latin typeface="Bangle" pitchFamily="2" charset="0"/>
              </a:rPr>
              <a:t>		*which has judicial power (the power to </a:t>
            </a:r>
          </a:p>
          <a:p>
            <a:pPr>
              <a:buNone/>
            </a:pPr>
            <a:r>
              <a:rPr lang="en-US" sz="2400" dirty="0">
                <a:solidFill>
                  <a:srgbClr val="002060"/>
                </a:solidFill>
                <a:latin typeface="Bangle" pitchFamily="2" charset="0"/>
              </a:rPr>
              <a:t>	</a:t>
            </a:r>
            <a:r>
              <a:rPr lang="en-US" sz="2400" dirty="0" smtClean="0">
                <a:solidFill>
                  <a:srgbClr val="002060"/>
                </a:solidFill>
                <a:latin typeface="Bangle" pitchFamily="2" charset="0"/>
              </a:rPr>
              <a:t>		  interpret laws and decide legal disputes)</a:t>
            </a:r>
            <a:endParaRPr lang="en-US" sz="2800" dirty="0" smtClean="0">
              <a:solidFill>
                <a:srgbClr val="002060"/>
              </a:solidFill>
              <a:latin typeface="Bangle"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down)">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C00000"/>
                </a:solidFill>
                <a:latin typeface="Bangle" pitchFamily="2" charset="0"/>
              </a:rPr>
              <a:t>Article </a:t>
            </a:r>
            <a:r>
              <a:rPr lang="en-US" sz="5400" dirty="0">
                <a:solidFill>
                  <a:srgbClr val="C00000"/>
                </a:solidFill>
                <a:latin typeface="Bangle" pitchFamily="2" charset="0"/>
              </a:rPr>
              <a:t>I</a:t>
            </a:r>
          </a:p>
        </p:txBody>
      </p:sp>
      <p:sp>
        <p:nvSpPr>
          <p:cNvPr id="3" name="Content Placeholder 2"/>
          <p:cNvSpPr>
            <a:spLocks noGrp="1"/>
          </p:cNvSpPr>
          <p:nvPr>
            <p:ph idx="1"/>
          </p:nvPr>
        </p:nvSpPr>
        <p:spPr>
          <a:xfrm>
            <a:off x="228600" y="1600200"/>
            <a:ext cx="8686800" cy="5029200"/>
          </a:xfrm>
        </p:spPr>
        <p:txBody>
          <a:bodyPr>
            <a:normAutofit/>
          </a:bodyPr>
          <a:lstStyle/>
          <a:p>
            <a:pPr>
              <a:buNone/>
            </a:pPr>
            <a:r>
              <a:rPr lang="en-US" sz="3600" dirty="0" smtClean="0">
                <a:solidFill>
                  <a:srgbClr val="C00000"/>
                </a:solidFill>
                <a:latin typeface="Bangle" pitchFamily="2" charset="0"/>
              </a:rPr>
              <a:t>What it also means:</a:t>
            </a:r>
          </a:p>
          <a:p>
            <a:pPr>
              <a:buNone/>
            </a:pPr>
            <a:r>
              <a:rPr lang="en-US" sz="2800" dirty="0" smtClean="0">
                <a:solidFill>
                  <a:srgbClr val="002060"/>
                </a:solidFill>
                <a:latin typeface="Bangle" pitchFamily="2" charset="0"/>
              </a:rPr>
              <a:t>This separation of powers ensures that no one person or group could create, administer, and interpret the laws at the same time, and that each branch would serve as a check on the power of the other two branches.</a:t>
            </a:r>
            <a:endParaRPr lang="en-US" sz="2800" dirty="0">
              <a:solidFill>
                <a:srgbClr val="002060"/>
              </a:solidFill>
              <a:latin typeface="Bangle" pitchFamily="2" charset="0"/>
            </a:endParaRPr>
          </a:p>
        </p:txBody>
      </p:sp>
      <p:pic>
        <p:nvPicPr>
          <p:cNvPr id="6146" name="Picture 2" descr="C:\Program Files\Microsoft Office\MEDIA\CAGCAT10\j0300840.wmf"/>
          <p:cNvPicPr>
            <a:picLocks noChangeAspect="1" noChangeArrowheads="1"/>
          </p:cNvPicPr>
          <p:nvPr/>
        </p:nvPicPr>
        <p:blipFill>
          <a:blip r:embed="rId3" cstate="print"/>
          <a:srcRect/>
          <a:stretch>
            <a:fillRect/>
          </a:stretch>
        </p:blipFill>
        <p:spPr bwMode="auto">
          <a:xfrm>
            <a:off x="5943600" y="4191000"/>
            <a:ext cx="2895600" cy="25146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C00000"/>
                </a:solidFill>
                <a:latin typeface="Bangle" pitchFamily="2" charset="0"/>
              </a:rPr>
              <a:t>Article I</a:t>
            </a:r>
            <a:endParaRPr lang="en-US" sz="5400" dirty="0">
              <a:solidFill>
                <a:srgbClr val="C00000"/>
              </a:solidFill>
              <a:latin typeface="Bangle" pitchFamily="2" charset="0"/>
            </a:endParaRPr>
          </a:p>
        </p:txBody>
      </p:sp>
      <p:sp>
        <p:nvSpPr>
          <p:cNvPr id="3" name="Content Placeholder 2"/>
          <p:cNvSpPr>
            <a:spLocks noGrp="1"/>
          </p:cNvSpPr>
          <p:nvPr>
            <p:ph idx="1"/>
          </p:nvPr>
        </p:nvSpPr>
        <p:spPr/>
        <p:txBody>
          <a:bodyPr/>
          <a:lstStyle/>
          <a:p>
            <a:pPr>
              <a:buNone/>
            </a:pPr>
            <a:r>
              <a:rPr lang="en-US" dirty="0" smtClean="0">
                <a:solidFill>
                  <a:srgbClr val="C00000"/>
                </a:solidFill>
                <a:latin typeface="Bangle" pitchFamily="2" charset="0"/>
              </a:rPr>
              <a:t>It also means that:</a:t>
            </a:r>
          </a:p>
          <a:p>
            <a:pPr>
              <a:buNone/>
            </a:pPr>
            <a:r>
              <a:rPr lang="en-US" dirty="0" smtClean="0">
                <a:solidFill>
                  <a:srgbClr val="002060"/>
                </a:solidFill>
                <a:latin typeface="Bangle" pitchFamily="2" charset="0"/>
              </a:rPr>
              <a:t>The Congress of the United States shall be bicameral, or divided into two houses, the Senate and the House of Representatives</a:t>
            </a:r>
            <a:r>
              <a:rPr lang="en-US" dirty="0" smtClean="0">
                <a:solidFill>
                  <a:srgbClr val="002060"/>
                </a:solidFill>
                <a:latin typeface="Bangle" pitchFamily="2" charset="0"/>
              </a:rPr>
              <a:t>.</a:t>
            </a:r>
          </a:p>
          <a:p>
            <a:pPr>
              <a:buNone/>
            </a:pPr>
            <a:endParaRPr lang="en-US" dirty="0" smtClean="0">
              <a:solidFill>
                <a:srgbClr val="002060"/>
              </a:solidFill>
              <a:latin typeface="Bangle" pitchFamily="2" charset="0"/>
            </a:endParaRPr>
          </a:p>
          <a:p>
            <a:pPr>
              <a:buNone/>
            </a:pPr>
            <a:r>
              <a:rPr lang="en-US" dirty="0" smtClean="0">
                <a:solidFill>
                  <a:srgbClr val="002060"/>
                </a:solidFill>
                <a:latin typeface="Bangle" pitchFamily="2" charset="0"/>
              </a:rPr>
              <a:t>The creation of two legislative bodies reflected a compromise between the power of the states and the people.</a:t>
            </a:r>
          </a:p>
          <a:p>
            <a:pPr>
              <a:buNone/>
            </a:pPr>
            <a:endParaRPr lang="en-US" dirty="0">
              <a:solidFill>
                <a:srgbClr val="002060"/>
              </a:solidFill>
              <a:latin typeface="Bangle" pitchFamily="2" charset="0"/>
            </a:endParaRPr>
          </a:p>
        </p:txBody>
      </p:sp>
      <p:pic>
        <p:nvPicPr>
          <p:cNvPr id="7170" name="Picture 2" descr="C:\Users\Ramsees\AppData\Local\Microsoft\Windows\Temporary Internet Files\Content.IE5\S36H8TJJ\MCj03798970000[1].wmf"/>
          <p:cNvPicPr>
            <a:picLocks noChangeAspect="1" noChangeArrowheads="1"/>
          </p:cNvPicPr>
          <p:nvPr/>
        </p:nvPicPr>
        <p:blipFill>
          <a:blip r:embed="rId3" cstate="print"/>
          <a:srcRect/>
          <a:stretch>
            <a:fillRect/>
          </a:stretch>
        </p:blipFill>
        <p:spPr bwMode="auto">
          <a:xfrm>
            <a:off x="6477000" y="457200"/>
            <a:ext cx="1818742" cy="146761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r>
              <a:rPr lang="en-US" sz="5400" dirty="0" smtClean="0">
                <a:solidFill>
                  <a:srgbClr val="C00000"/>
                </a:solidFill>
                <a:latin typeface="Bangle" pitchFamily="2" charset="0"/>
              </a:rPr>
              <a:t>Article I</a:t>
            </a:r>
            <a:br>
              <a:rPr lang="en-US" sz="5400" dirty="0" smtClean="0">
                <a:solidFill>
                  <a:srgbClr val="C00000"/>
                </a:solidFill>
                <a:latin typeface="Bangle" pitchFamily="2" charset="0"/>
              </a:rPr>
            </a:br>
            <a:r>
              <a:rPr lang="en-US" sz="5400" dirty="0" smtClean="0">
                <a:solidFill>
                  <a:srgbClr val="C00000"/>
                </a:solidFill>
                <a:latin typeface="Bangle" pitchFamily="2" charset="0"/>
              </a:rPr>
              <a:t>Section 2</a:t>
            </a:r>
            <a:endParaRPr lang="en-US" sz="5400" dirty="0">
              <a:solidFill>
                <a:srgbClr val="C00000"/>
              </a:solidFill>
              <a:latin typeface="Bangle" pitchFamily="2" charset="0"/>
            </a:endParaRPr>
          </a:p>
        </p:txBody>
      </p:sp>
      <p:sp>
        <p:nvSpPr>
          <p:cNvPr id="3" name="Content Placeholder 2"/>
          <p:cNvSpPr>
            <a:spLocks noGrp="1"/>
          </p:cNvSpPr>
          <p:nvPr>
            <p:ph idx="1"/>
          </p:nvPr>
        </p:nvSpPr>
        <p:spPr/>
        <p:txBody>
          <a:bodyPr/>
          <a:lstStyle/>
          <a:p>
            <a:pPr>
              <a:buNone/>
            </a:pPr>
            <a:r>
              <a:rPr lang="en-US" dirty="0" smtClean="0">
                <a:solidFill>
                  <a:srgbClr val="C00000"/>
                </a:solidFill>
                <a:latin typeface="Bangle" pitchFamily="2" charset="0"/>
              </a:rPr>
              <a:t>What it says:</a:t>
            </a:r>
          </a:p>
          <a:p>
            <a:pPr>
              <a:buNone/>
            </a:pPr>
            <a:r>
              <a:rPr lang="en-US" dirty="0" smtClean="0">
                <a:solidFill>
                  <a:srgbClr val="C00000"/>
                </a:solidFill>
                <a:latin typeface="Bangle" pitchFamily="2" charset="0"/>
              </a:rPr>
              <a:t>Clauses 1 &amp;2</a:t>
            </a:r>
          </a:p>
          <a:p>
            <a:pPr marL="514350" indent="-514350">
              <a:buAutoNum type="arabicPeriod"/>
            </a:pPr>
            <a:r>
              <a:rPr lang="en-US" sz="2800" dirty="0" smtClean="0">
                <a:solidFill>
                  <a:srgbClr val="002060"/>
                </a:solidFill>
                <a:latin typeface="Bangle" pitchFamily="2" charset="0"/>
              </a:rPr>
              <a:t>The House of Representatives shall be composed of Members chosen every second Year by the People of several States.</a:t>
            </a:r>
          </a:p>
          <a:p>
            <a:pPr marL="514350" indent="-514350">
              <a:buNone/>
            </a:pPr>
            <a:r>
              <a:rPr lang="en-US" sz="2800" dirty="0" smtClean="0">
                <a:solidFill>
                  <a:srgbClr val="002060"/>
                </a:solidFill>
                <a:latin typeface="Bangle" pitchFamily="2" charset="0"/>
              </a:rPr>
              <a:t>2.  No Person shall be a Representative who shall not have attained to the Age twenty five Years, and been seven Years a Citizen of the United States.</a:t>
            </a:r>
          </a:p>
          <a:p>
            <a:pPr>
              <a:buNone/>
            </a:pPr>
            <a:endParaRPr lang="en-US" sz="2800" dirty="0">
              <a:solidFill>
                <a:srgbClr val="002060"/>
              </a:solidFill>
              <a:latin typeface="Bangle" pitchFamily="2" charset="0"/>
            </a:endParaRPr>
          </a:p>
        </p:txBody>
      </p:sp>
      <p:pic>
        <p:nvPicPr>
          <p:cNvPr id="11266" name="Picture 2" descr="C:\Users\Ramsees\AppData\Local\Microsoft\Windows\Temporary Internet Files\Content.IE5\7AQ3QCQK\MCj02311410000[1].wmf"/>
          <p:cNvPicPr>
            <a:picLocks noChangeAspect="1" noChangeArrowheads="1"/>
          </p:cNvPicPr>
          <p:nvPr/>
        </p:nvPicPr>
        <p:blipFill>
          <a:blip r:embed="rId3" cstate="print"/>
          <a:srcRect/>
          <a:stretch>
            <a:fillRect/>
          </a:stretch>
        </p:blipFill>
        <p:spPr bwMode="auto">
          <a:xfrm>
            <a:off x="6705600" y="304800"/>
            <a:ext cx="2281473" cy="2527426"/>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289</TotalTime>
  <Words>2325</Words>
  <Application>Microsoft Office PowerPoint</Application>
  <PresentationFormat>On-screen Show (4:3)</PresentationFormat>
  <Paragraphs>223</Paragraphs>
  <Slides>41</Slides>
  <Notes>41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The United States Constitution</vt:lpstr>
      <vt:lpstr>The Preamble</vt:lpstr>
      <vt:lpstr>The Preamble</vt:lpstr>
      <vt:lpstr>Slide 4</vt:lpstr>
      <vt:lpstr>Article I</vt:lpstr>
      <vt:lpstr>Article I</vt:lpstr>
      <vt:lpstr>Article I</vt:lpstr>
      <vt:lpstr>Article I</vt:lpstr>
      <vt:lpstr>Article I Section 2</vt:lpstr>
      <vt:lpstr>Article I Section 2</vt:lpstr>
      <vt:lpstr>Article I Section 2</vt:lpstr>
      <vt:lpstr>Article I Section 2</vt:lpstr>
      <vt:lpstr>Article 1 Section 2</vt:lpstr>
      <vt:lpstr>Article I Section 3</vt:lpstr>
      <vt:lpstr>Article I Section 3</vt:lpstr>
      <vt:lpstr>What else did Article I do?</vt:lpstr>
      <vt:lpstr>What else did Article I do?</vt:lpstr>
      <vt:lpstr>More Article I!</vt:lpstr>
      <vt:lpstr>AND STILL MORE!</vt:lpstr>
      <vt:lpstr>Article I Section 7</vt:lpstr>
      <vt:lpstr>Article I Section 8</vt:lpstr>
      <vt:lpstr>Slide 22</vt:lpstr>
      <vt:lpstr>Slide 23</vt:lpstr>
      <vt:lpstr>Slide 24</vt:lpstr>
      <vt:lpstr>Article II</vt:lpstr>
      <vt:lpstr>Article II</vt:lpstr>
      <vt:lpstr>Article II</vt:lpstr>
      <vt:lpstr>Article II</vt:lpstr>
      <vt:lpstr>Article III</vt:lpstr>
      <vt:lpstr>Article III</vt:lpstr>
      <vt:lpstr>Article IV</vt:lpstr>
      <vt:lpstr>Article IV</vt:lpstr>
      <vt:lpstr>Article V</vt:lpstr>
      <vt:lpstr>Article V </vt:lpstr>
      <vt:lpstr>Article V</vt:lpstr>
      <vt:lpstr>Article VI</vt:lpstr>
      <vt:lpstr>Article VI</vt:lpstr>
      <vt:lpstr>Article VI</vt:lpstr>
      <vt:lpstr>Article VI</vt:lpstr>
      <vt:lpstr>Article VII</vt:lpstr>
      <vt:lpstr>Article VII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Constitution-What It Says and What It Means</dc:title>
  <dc:creator>Kramer; Ramsees</dc:creator>
  <cp:lastModifiedBy>Fran</cp:lastModifiedBy>
  <cp:revision>31</cp:revision>
  <dcterms:created xsi:type="dcterms:W3CDTF">2009-10-18T21:49:26Z</dcterms:created>
  <dcterms:modified xsi:type="dcterms:W3CDTF">2012-04-03T23:26:05Z</dcterms:modified>
</cp:coreProperties>
</file>