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82" autoAdjust="0"/>
  </p:normalViewPr>
  <p:slideViewPr>
    <p:cSldViewPr>
      <p:cViewPr varScale="1">
        <p:scale>
          <a:sx n="40" d="100"/>
          <a:sy n="40" d="100"/>
        </p:scale>
        <p:origin x="-116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458" name="Group 2"/>
          <p:cNvGrpSpPr>
            <a:grpSpLocks/>
          </p:cNvGrpSpPr>
          <p:nvPr/>
        </p:nvGrpSpPr>
        <p:grpSpPr bwMode="auto">
          <a:xfrm>
            <a:off x="0" y="0"/>
            <a:ext cx="9144000" cy="6858000"/>
            <a:chOff x="0" y="0"/>
            <a:chExt cx="5760" cy="4320"/>
          </a:xfrm>
        </p:grpSpPr>
        <p:sp>
          <p:nvSpPr>
            <p:cNvPr id="1945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9460"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grpSp>
          <p:nvGrpSpPr>
            <p:cNvPr id="19461" name="Group 5"/>
            <p:cNvGrpSpPr>
              <a:grpSpLocks/>
            </p:cNvGrpSpPr>
            <p:nvPr/>
          </p:nvGrpSpPr>
          <p:grpSpPr bwMode="auto">
            <a:xfrm>
              <a:off x="0" y="672"/>
              <a:ext cx="1806" cy="1989"/>
              <a:chOff x="0" y="672"/>
              <a:chExt cx="1806" cy="1989"/>
            </a:xfrm>
          </p:grpSpPr>
          <p:sp>
            <p:nvSpPr>
              <p:cNvPr id="19462"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9463"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9464"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9465"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9466"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9467"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9468"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9469"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9470"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9471"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grpSp>
      </p:grpSp>
      <p:sp>
        <p:nvSpPr>
          <p:cNvPr id="19472"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19473" name="Rectangle 17"/>
          <p:cNvSpPr>
            <a:spLocks noGrp="1" noChangeArrowheads="1"/>
          </p:cNvSpPr>
          <p:nvPr>
            <p:ph type="ftr" sz="quarter" idx="3"/>
          </p:nvPr>
        </p:nvSpPr>
        <p:spPr/>
        <p:txBody>
          <a:bodyPr/>
          <a:lstStyle>
            <a:lvl1pPr>
              <a:defRPr/>
            </a:lvl1pPr>
          </a:lstStyle>
          <a:p>
            <a:endParaRPr lang="en-US"/>
          </a:p>
        </p:txBody>
      </p:sp>
      <p:sp>
        <p:nvSpPr>
          <p:cNvPr id="19474" name="Rectangle 18"/>
          <p:cNvSpPr>
            <a:spLocks noGrp="1" noChangeArrowheads="1"/>
          </p:cNvSpPr>
          <p:nvPr>
            <p:ph type="sldNum" sz="quarter" idx="4"/>
          </p:nvPr>
        </p:nvSpPr>
        <p:spPr/>
        <p:txBody>
          <a:bodyPr/>
          <a:lstStyle>
            <a:lvl1pPr>
              <a:defRPr/>
            </a:lvl1pPr>
          </a:lstStyle>
          <a:p>
            <a:fld id="{8AD7BA17-E31E-4D5B-AC48-910ECA5AE549}" type="slidenum">
              <a:rPr lang="en-US"/>
              <a:pPr/>
              <a:t>‹#›</a:t>
            </a:fld>
            <a:endParaRPr lang="en-US"/>
          </a:p>
        </p:txBody>
      </p:sp>
      <p:sp>
        <p:nvSpPr>
          <p:cNvPr id="1947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947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0F17591-55CC-4D94-B0E8-540A48ED2F94}"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1E48060-91E4-4493-AE9C-050038F1E321}"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3124200" y="6248400"/>
            <a:ext cx="2895600" cy="457200"/>
          </a:xfrm>
        </p:spPr>
        <p:txBody>
          <a:bodyPr/>
          <a:lstStyle>
            <a:lvl1pPr>
              <a:defRPr/>
            </a:lvl1pPr>
          </a:lstStyle>
          <a:p>
            <a:endParaRPr lang="en-US"/>
          </a:p>
        </p:txBody>
      </p:sp>
      <p:sp>
        <p:nvSpPr>
          <p:cNvPr id="4" name="Slide Number Placeholder 3"/>
          <p:cNvSpPr>
            <a:spLocks noGrp="1"/>
          </p:cNvSpPr>
          <p:nvPr>
            <p:ph type="sldNum" sz="quarter" idx="11"/>
          </p:nvPr>
        </p:nvSpPr>
        <p:spPr>
          <a:xfrm>
            <a:off x="6553200" y="6248400"/>
            <a:ext cx="2133600" cy="457200"/>
          </a:xfrm>
        </p:spPr>
        <p:txBody>
          <a:bodyPr/>
          <a:lstStyle>
            <a:lvl1pPr>
              <a:defRPr/>
            </a:lvl1pPr>
          </a:lstStyle>
          <a:p>
            <a:fld id="{4B499DB9-9F04-4F67-875E-8C5BABA01C19}" type="slidenum">
              <a:rPr lang="en-US"/>
              <a:pPr/>
              <a:t>‹#›</a:t>
            </a:fld>
            <a:endParaRPr lang="en-US"/>
          </a:p>
        </p:txBody>
      </p:sp>
      <p:sp>
        <p:nvSpPr>
          <p:cNvPr id="5" name="Date Placeholder 4"/>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40005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1D379BC0-9DD5-450E-A5C2-ADBDB39937F9}" type="slidenum">
              <a:rPr lang="en-US"/>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EC1EB69-EEEF-4339-83B6-AF3F8D1A607C}"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BDF84B1-6A2A-4410-B1AE-6E3F02C2AFC4}"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E1157A3-9A0E-4344-94AC-3C1067208139}"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F8C71FBD-225F-46D9-B02A-6FA1CD3E5123}"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479B312D-C387-4E28-9F0A-4023E74595F9}"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5241A65-2B27-417A-9128-ED3A667DA288}"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4CC8775-A18E-4EEA-8284-7D118661FB11}"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90593EF-222C-4167-8FA5-74B62A867D50}"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1843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B9813C4A-7336-42C8-A2E8-AD20BAC91D0C}" type="slidenum">
              <a:rPr lang="en-US"/>
              <a:pPr/>
              <a:t>‹#›</a:t>
            </a:fld>
            <a:endParaRPr lang="en-US"/>
          </a:p>
        </p:txBody>
      </p:sp>
      <p:grpSp>
        <p:nvGrpSpPr>
          <p:cNvPr id="18436" name="Group 4"/>
          <p:cNvGrpSpPr>
            <a:grpSpLocks/>
          </p:cNvGrpSpPr>
          <p:nvPr/>
        </p:nvGrpSpPr>
        <p:grpSpPr bwMode="auto">
          <a:xfrm>
            <a:off x="0" y="0"/>
            <a:ext cx="9144000" cy="546100"/>
            <a:chOff x="0" y="0"/>
            <a:chExt cx="5760" cy="344"/>
          </a:xfrm>
        </p:grpSpPr>
        <p:sp>
          <p:nvSpPr>
            <p:cNvPr id="1843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843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843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844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844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844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844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844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844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grpSp>
      <p:sp>
        <p:nvSpPr>
          <p:cNvPr id="1844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4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4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boys-brigade.org.uk/leaders/resources/gallery/albums/outdoor/Campfire_Unlit.gif" TargetMode="Externa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7200" b="1">
                <a:latin typeface="Monotype Corsiva" pitchFamily="66" charset="0"/>
              </a:rPr>
              <a:t>The Constitution</a:t>
            </a:r>
          </a:p>
        </p:txBody>
      </p:sp>
      <p:sp>
        <p:nvSpPr>
          <p:cNvPr id="2051" name="Rectangle 3"/>
          <p:cNvSpPr>
            <a:spLocks noGrp="1" noChangeArrowheads="1"/>
          </p:cNvSpPr>
          <p:nvPr>
            <p:ph type="subTitle" idx="1"/>
          </p:nvPr>
        </p:nvSpPr>
        <p:spPr/>
        <p:txBody>
          <a:bodyPr/>
          <a:lstStyle/>
          <a:p>
            <a:pPr>
              <a:lnSpc>
                <a:spcPct val="80000"/>
              </a:lnSpc>
            </a:pPr>
            <a:r>
              <a:rPr lang="en-US" sz="2600"/>
              <a:t>The Constitution was written at the Constitutional Convention in Philadelphia.  It was completed on </a:t>
            </a:r>
            <a:r>
              <a:rPr lang="en-US" sz="2600" b="1"/>
              <a:t>September 17, 1787</a:t>
            </a:r>
            <a:r>
              <a:rPr lang="en-US" sz="2600"/>
              <a:t> – Constitution Day.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8" name="Rectangle 8"/>
          <p:cNvSpPr>
            <a:spLocks noGrp="1" noChangeArrowheads="1"/>
          </p:cNvSpPr>
          <p:nvPr>
            <p:ph type="title"/>
          </p:nvPr>
        </p:nvSpPr>
        <p:spPr/>
        <p:txBody>
          <a:bodyPr/>
          <a:lstStyle/>
          <a:p>
            <a:endParaRPr lang="en-US"/>
          </a:p>
        </p:txBody>
      </p:sp>
      <p:sp>
        <p:nvSpPr>
          <p:cNvPr id="35849" name="Rectangle 9"/>
          <p:cNvSpPr>
            <a:spLocks noGrp="1" noChangeArrowheads="1"/>
          </p:cNvSpPr>
          <p:nvPr>
            <p:ph sz="half" idx="1"/>
          </p:nvPr>
        </p:nvSpPr>
        <p:spPr>
          <a:xfrm>
            <a:off x="457200" y="457200"/>
            <a:ext cx="8229600" cy="4648200"/>
          </a:xfrm>
        </p:spPr>
        <p:txBody>
          <a:bodyPr/>
          <a:lstStyle/>
          <a:p>
            <a:endParaRPr lang="en-US" sz="2800"/>
          </a:p>
        </p:txBody>
      </p:sp>
      <p:sp>
        <p:nvSpPr>
          <p:cNvPr id="35850" name="Rectangle 10"/>
          <p:cNvSpPr>
            <a:spLocks noGrp="1" noChangeArrowheads="1"/>
          </p:cNvSpPr>
          <p:nvPr>
            <p:ph type="body" sz="half" idx="2"/>
          </p:nvPr>
        </p:nvSpPr>
        <p:spPr>
          <a:xfrm>
            <a:off x="457200" y="5105400"/>
            <a:ext cx="8229600" cy="1143000"/>
          </a:xfrm>
        </p:spPr>
        <p:txBody>
          <a:bodyPr/>
          <a:lstStyle/>
          <a:p>
            <a:pPr algn="ctr">
              <a:buFont typeface="Wingdings" pitchFamily="2" charset="2"/>
              <a:buNone/>
            </a:pPr>
            <a:r>
              <a:rPr lang="en-US" sz="2800"/>
              <a:t>Some of our rights are listed in the </a:t>
            </a:r>
            <a:r>
              <a:rPr lang="en-US" sz="2800" b="1"/>
              <a:t>Bill of Rights</a:t>
            </a:r>
            <a:r>
              <a:rPr lang="en-US" sz="2800"/>
              <a:t>, </a:t>
            </a:r>
          </a:p>
          <a:p>
            <a:pPr algn="ctr">
              <a:buFont typeface="Wingdings" pitchFamily="2" charset="2"/>
              <a:buNone/>
            </a:pPr>
            <a:r>
              <a:rPr lang="en-US" sz="2800"/>
              <a:t>which is a part of the Constitution.  </a:t>
            </a:r>
          </a:p>
        </p:txBody>
      </p:sp>
      <p:pic>
        <p:nvPicPr>
          <p:cNvPr id="35845" name="Picture 5" descr="bill-of-rights-small"/>
          <p:cNvPicPr>
            <a:picLocks noChangeAspect="1" noChangeArrowheads="1"/>
          </p:cNvPicPr>
          <p:nvPr/>
        </p:nvPicPr>
        <p:blipFill>
          <a:blip r:embed="rId2" cstate="print"/>
          <a:srcRect/>
          <a:stretch>
            <a:fillRect/>
          </a:stretch>
        </p:blipFill>
        <p:spPr bwMode="auto">
          <a:xfrm>
            <a:off x="2286000" y="533400"/>
            <a:ext cx="4298950" cy="4572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p:txBody>
          <a:bodyPr/>
          <a:lstStyle/>
          <a:p>
            <a:pPr algn="ctr"/>
            <a:r>
              <a:rPr lang="en-US" sz="5400" b="1">
                <a:solidFill>
                  <a:srgbClr val="00CC00"/>
                </a:solidFill>
                <a:latin typeface="Comic Sans MS" pitchFamily="66" charset="0"/>
              </a:rPr>
              <a:t>Imagine…</a:t>
            </a:r>
          </a:p>
        </p:txBody>
      </p:sp>
      <p:sp>
        <p:nvSpPr>
          <p:cNvPr id="39941" name="Rectangle 5"/>
          <p:cNvSpPr>
            <a:spLocks noGrp="1" noChangeArrowheads="1"/>
          </p:cNvSpPr>
          <p:nvPr>
            <p:ph idx="1"/>
          </p:nvPr>
        </p:nvSpPr>
        <p:spPr>
          <a:xfrm>
            <a:off x="457200" y="1981200"/>
            <a:ext cx="8229600" cy="4267200"/>
          </a:xfrm>
        </p:spPr>
        <p:txBody>
          <a:bodyPr/>
          <a:lstStyle/>
          <a:p>
            <a:endParaRPr lang="en-US"/>
          </a:p>
        </p:txBody>
      </p:sp>
      <p:pic>
        <p:nvPicPr>
          <p:cNvPr id="39943" name="Picture 7" descr="tserver"/>
          <p:cNvPicPr>
            <a:picLocks noChangeAspect="1" noChangeArrowheads="1"/>
          </p:cNvPicPr>
          <p:nvPr/>
        </p:nvPicPr>
        <p:blipFill>
          <a:blip r:embed="rId2" cstate="print"/>
          <a:srcRect/>
          <a:stretch>
            <a:fillRect/>
          </a:stretch>
        </p:blipFill>
        <p:spPr bwMode="auto">
          <a:xfrm>
            <a:off x="1828800" y="1981200"/>
            <a:ext cx="5257800" cy="4149725"/>
          </a:xfrm>
          <a:prstGeom prst="rect">
            <a:avLst/>
          </a:prstGeom>
          <a:noFill/>
        </p:spPr>
      </p:pic>
      <p:pic>
        <p:nvPicPr>
          <p:cNvPr id="39949" name="Picture 13" descr="stickkidsSmall"/>
          <p:cNvPicPr>
            <a:picLocks noChangeAspect="1" noChangeArrowheads="1"/>
          </p:cNvPicPr>
          <p:nvPr/>
        </p:nvPicPr>
        <p:blipFill>
          <a:blip r:embed="rId3" cstate="print"/>
          <a:srcRect/>
          <a:stretch>
            <a:fillRect/>
          </a:stretch>
        </p:blipFill>
        <p:spPr bwMode="auto">
          <a:xfrm>
            <a:off x="3505200" y="3200400"/>
            <a:ext cx="1047750" cy="928688"/>
          </a:xfrm>
          <a:prstGeom prst="rect">
            <a:avLst/>
          </a:prstGeom>
          <a:noFill/>
        </p:spPr>
      </p:pic>
      <p:pic>
        <p:nvPicPr>
          <p:cNvPr id="39950" name="Picture 14" descr="stickkidsSmall"/>
          <p:cNvPicPr>
            <a:picLocks noChangeAspect="1" noChangeArrowheads="1"/>
          </p:cNvPicPr>
          <p:nvPr/>
        </p:nvPicPr>
        <p:blipFill>
          <a:blip r:embed="rId3" cstate="print"/>
          <a:srcRect/>
          <a:stretch>
            <a:fillRect/>
          </a:stretch>
        </p:blipFill>
        <p:spPr bwMode="auto">
          <a:xfrm>
            <a:off x="4724400" y="3200400"/>
            <a:ext cx="1047750" cy="928688"/>
          </a:xfrm>
          <a:prstGeom prst="rect">
            <a:avLst/>
          </a:prstGeom>
          <a:noFill/>
        </p:spPr>
      </p:pic>
      <p:sp>
        <p:nvSpPr>
          <p:cNvPr id="39951" name="Text Box 15"/>
          <p:cNvSpPr txBox="1">
            <a:spLocks noChangeArrowheads="1"/>
          </p:cNvSpPr>
          <p:nvPr/>
        </p:nvSpPr>
        <p:spPr bwMode="auto">
          <a:xfrm>
            <a:off x="4724400" y="2514600"/>
            <a:ext cx="1219200" cy="366713"/>
          </a:xfrm>
          <a:prstGeom prst="rect">
            <a:avLst/>
          </a:prstGeom>
          <a:noFill/>
          <a:ln w="9525">
            <a:noFill/>
            <a:miter lim="800000"/>
            <a:headEnd/>
            <a:tailEnd/>
          </a:ln>
          <a:effectLst/>
        </p:spPr>
        <p:txBody>
          <a:bodyPr>
            <a:spAutoFit/>
          </a:bodyPr>
          <a:lstStyle/>
          <a:p>
            <a:pPr>
              <a:spcBef>
                <a:spcPct val="50000"/>
              </a:spcBef>
            </a:pPr>
            <a:r>
              <a:rPr lang="en-US" b="1">
                <a:solidFill>
                  <a:schemeClr val="bg1"/>
                </a:solidFill>
              </a:rPr>
              <a:t>HELP!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949"/>
                                        </p:tgtEl>
                                        <p:attrNameLst>
                                          <p:attrName>style.visibility</p:attrName>
                                        </p:attrNameLst>
                                      </p:cBhvr>
                                      <p:to>
                                        <p:strVal val="visible"/>
                                      </p:to>
                                    </p:set>
                                    <p:animEffect transition="in" filter="blinds(horizontal)">
                                      <p:cBhvr>
                                        <p:cTn id="7" dur="500"/>
                                        <p:tgtEl>
                                          <p:spTgt spid="3994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9950"/>
                                        </p:tgtEl>
                                        <p:attrNameLst>
                                          <p:attrName>style.visibility</p:attrName>
                                        </p:attrNameLst>
                                      </p:cBhvr>
                                      <p:to>
                                        <p:strVal val="visible"/>
                                      </p:to>
                                    </p:set>
                                    <p:animEffect transition="in" filter="blinds(horizontal)">
                                      <p:cBhvr>
                                        <p:cTn id="12" dur="500"/>
                                        <p:tgtEl>
                                          <p:spTgt spid="3995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9951"/>
                                        </p:tgtEl>
                                        <p:attrNameLst>
                                          <p:attrName>style.visibility</p:attrName>
                                        </p:attrNameLst>
                                      </p:cBhvr>
                                      <p:to>
                                        <p:strVal val="visible"/>
                                      </p:to>
                                    </p:set>
                                    <p:animEffect transition="in" filter="box(in)">
                                      <p:cBhvr>
                                        <p:cTn id="17" dur="500"/>
                                        <p:tgtEl>
                                          <p:spTgt spid="399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5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457200" y="457200"/>
            <a:ext cx="8229600" cy="5562600"/>
          </a:xfrm>
        </p:spPr>
        <p:txBody>
          <a:bodyPr/>
          <a:lstStyle/>
          <a:p>
            <a:pPr algn="ctr"/>
            <a:r>
              <a:rPr lang="en-US">
                <a:solidFill>
                  <a:srgbClr val="00CC00"/>
                </a:solidFill>
              </a:rPr>
              <a:t>How will you make sure that anyone who feels unfairly treated will have a place to air complaints?</a:t>
            </a:r>
            <a:r>
              <a:rPr lang="en-US"/>
              <a:t> </a:t>
            </a:r>
          </a:p>
        </p:txBody>
      </p:sp>
      <p:pic>
        <p:nvPicPr>
          <p:cNvPr id="41994" name="Picture 10" descr="Clipart_Cartoon_Angry_Man_On_Phone-thumb"/>
          <p:cNvPicPr>
            <a:picLocks noChangeAspect="1" noChangeArrowheads="1"/>
          </p:cNvPicPr>
          <p:nvPr/>
        </p:nvPicPr>
        <p:blipFill>
          <a:blip r:embed="rId2" cstate="print"/>
          <a:srcRect/>
          <a:stretch>
            <a:fillRect/>
          </a:stretch>
        </p:blipFill>
        <p:spPr bwMode="auto">
          <a:xfrm>
            <a:off x="6553200" y="4267200"/>
            <a:ext cx="1200150" cy="18002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457200" y="457200"/>
            <a:ext cx="8229600" cy="5562600"/>
          </a:xfrm>
        </p:spPr>
        <p:txBody>
          <a:bodyPr/>
          <a:lstStyle/>
          <a:p>
            <a:pPr algn="ctr"/>
            <a:r>
              <a:rPr lang="en-US">
                <a:solidFill>
                  <a:srgbClr val="00CC00"/>
                </a:solidFill>
              </a:rPr>
              <a:t>How will you make sure that people can have peace and quiet?</a:t>
            </a:r>
            <a:br>
              <a:rPr lang="en-US">
                <a:solidFill>
                  <a:srgbClr val="00CC00"/>
                </a:solidFill>
              </a:rPr>
            </a:br>
            <a:r>
              <a:rPr lang="en-US"/>
              <a:t> </a:t>
            </a:r>
          </a:p>
        </p:txBody>
      </p:sp>
      <p:pic>
        <p:nvPicPr>
          <p:cNvPr id="44038" name="Picture 6" descr="Decoration - Man with Megaphone"/>
          <p:cNvPicPr>
            <a:picLocks noChangeAspect="1" noChangeArrowheads="1"/>
          </p:cNvPicPr>
          <p:nvPr/>
        </p:nvPicPr>
        <p:blipFill>
          <a:blip r:embed="rId2" cstate="print"/>
          <a:srcRect/>
          <a:stretch>
            <a:fillRect/>
          </a:stretch>
        </p:blipFill>
        <p:spPr bwMode="auto">
          <a:xfrm>
            <a:off x="5562600" y="4495800"/>
            <a:ext cx="2724150" cy="1428750"/>
          </a:xfrm>
          <a:prstGeom prst="rect">
            <a:avLst/>
          </a:prstGeom>
          <a:noFill/>
        </p:spPr>
      </p:pic>
      <p:pic>
        <p:nvPicPr>
          <p:cNvPr id="44042" name="Picture 10" descr="gettingzzz"/>
          <p:cNvPicPr>
            <a:picLocks noChangeAspect="1" noChangeArrowheads="1"/>
          </p:cNvPicPr>
          <p:nvPr/>
        </p:nvPicPr>
        <p:blipFill>
          <a:blip r:embed="rId3" cstate="print"/>
          <a:srcRect/>
          <a:stretch>
            <a:fillRect/>
          </a:stretch>
        </p:blipFill>
        <p:spPr bwMode="auto">
          <a:xfrm>
            <a:off x="914400" y="4378325"/>
            <a:ext cx="2590800" cy="15970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a:xfrm>
            <a:off x="457200" y="457200"/>
            <a:ext cx="8229600" cy="5486400"/>
          </a:xfrm>
        </p:spPr>
        <p:txBody>
          <a:bodyPr/>
          <a:lstStyle/>
          <a:p>
            <a:pPr algn="ctr"/>
            <a:r>
              <a:rPr lang="en-US">
                <a:solidFill>
                  <a:srgbClr val="00CC00"/>
                </a:solidFill>
              </a:rPr>
              <a:t>How will you make sure that group members will help if outsiders arrive who threaten your group?</a:t>
            </a:r>
            <a:br>
              <a:rPr lang="en-US">
                <a:solidFill>
                  <a:srgbClr val="00CC00"/>
                </a:solidFill>
              </a:rPr>
            </a:br>
            <a:r>
              <a:rPr lang="en-US"/>
              <a:t> </a:t>
            </a:r>
          </a:p>
        </p:txBody>
      </p:sp>
      <p:pic>
        <p:nvPicPr>
          <p:cNvPr id="46086" name="Picture 6" descr="image_viking008"/>
          <p:cNvPicPr>
            <a:picLocks noChangeAspect="1" noChangeArrowheads="1"/>
          </p:cNvPicPr>
          <p:nvPr/>
        </p:nvPicPr>
        <p:blipFill>
          <a:blip r:embed="rId2" cstate="print"/>
          <a:srcRect l="30000" t="-2596" r="30000"/>
          <a:stretch>
            <a:fillRect/>
          </a:stretch>
        </p:blipFill>
        <p:spPr bwMode="auto">
          <a:xfrm>
            <a:off x="1066800" y="3581400"/>
            <a:ext cx="1828800" cy="301148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a:xfrm>
            <a:off x="457200" y="457200"/>
            <a:ext cx="8229600" cy="5486400"/>
          </a:xfrm>
        </p:spPr>
        <p:txBody>
          <a:bodyPr/>
          <a:lstStyle/>
          <a:p>
            <a:pPr algn="ctr"/>
            <a:r>
              <a:rPr lang="en-US">
                <a:solidFill>
                  <a:srgbClr val="00CC00"/>
                </a:solidFill>
              </a:rPr>
              <a:t>How will you make sure that the improvements you make on the island (such as shelters, fireplaces and the like) will be used fairly?</a:t>
            </a:r>
            <a:r>
              <a:rPr lang="en-US"/>
              <a:t> </a:t>
            </a:r>
          </a:p>
        </p:txBody>
      </p:sp>
      <p:pic>
        <p:nvPicPr>
          <p:cNvPr id="48134" name="Picture 6" descr="2352624"/>
          <p:cNvPicPr>
            <a:picLocks noChangeAspect="1" noChangeArrowheads="1"/>
          </p:cNvPicPr>
          <p:nvPr/>
        </p:nvPicPr>
        <p:blipFill>
          <a:blip r:embed="rId2" cstate="print"/>
          <a:srcRect/>
          <a:stretch>
            <a:fillRect/>
          </a:stretch>
        </p:blipFill>
        <p:spPr bwMode="auto">
          <a:xfrm>
            <a:off x="4800600" y="5410200"/>
            <a:ext cx="1219200" cy="838200"/>
          </a:xfrm>
          <a:prstGeom prst="rect">
            <a:avLst/>
          </a:prstGeom>
          <a:noFill/>
        </p:spPr>
      </p:pic>
      <p:pic>
        <p:nvPicPr>
          <p:cNvPr id="48136" name="Picture 8" descr="2352624"/>
          <p:cNvPicPr>
            <a:picLocks noChangeAspect="1" noChangeArrowheads="1"/>
          </p:cNvPicPr>
          <p:nvPr/>
        </p:nvPicPr>
        <p:blipFill>
          <a:blip r:embed="rId2" cstate="print"/>
          <a:srcRect/>
          <a:stretch>
            <a:fillRect/>
          </a:stretch>
        </p:blipFill>
        <p:spPr bwMode="auto">
          <a:xfrm>
            <a:off x="1143000" y="5257800"/>
            <a:ext cx="1219200" cy="838200"/>
          </a:xfrm>
          <a:prstGeom prst="rect">
            <a:avLst/>
          </a:prstGeom>
          <a:noFill/>
        </p:spPr>
      </p:pic>
      <p:pic>
        <p:nvPicPr>
          <p:cNvPr id="48137" name="Picture 9" descr="2352624"/>
          <p:cNvPicPr>
            <a:picLocks noChangeAspect="1" noChangeArrowheads="1"/>
          </p:cNvPicPr>
          <p:nvPr/>
        </p:nvPicPr>
        <p:blipFill>
          <a:blip r:embed="rId2" cstate="print"/>
          <a:srcRect/>
          <a:stretch>
            <a:fillRect/>
          </a:stretch>
        </p:blipFill>
        <p:spPr bwMode="auto">
          <a:xfrm>
            <a:off x="3048000" y="5105400"/>
            <a:ext cx="1219200" cy="838200"/>
          </a:xfrm>
          <a:prstGeom prst="rect">
            <a:avLst/>
          </a:prstGeom>
          <a:noFill/>
        </p:spPr>
      </p:pic>
      <p:pic>
        <p:nvPicPr>
          <p:cNvPr id="48138" name="Picture 10" descr="2352624"/>
          <p:cNvPicPr>
            <a:picLocks noChangeAspect="1" noChangeArrowheads="1"/>
          </p:cNvPicPr>
          <p:nvPr/>
        </p:nvPicPr>
        <p:blipFill>
          <a:blip r:embed="rId2" cstate="print"/>
          <a:srcRect/>
          <a:stretch>
            <a:fillRect/>
          </a:stretch>
        </p:blipFill>
        <p:spPr bwMode="auto">
          <a:xfrm>
            <a:off x="6705600" y="5105400"/>
            <a:ext cx="1219200" cy="838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457200" y="457200"/>
            <a:ext cx="8229600" cy="5486400"/>
          </a:xfrm>
        </p:spPr>
        <p:txBody>
          <a:bodyPr/>
          <a:lstStyle/>
          <a:p>
            <a:pPr algn="ctr"/>
            <a:r>
              <a:rPr lang="en-US">
                <a:solidFill>
                  <a:srgbClr val="00CC00"/>
                </a:solidFill>
              </a:rPr>
              <a:t>How will you make sure that group members will be free to do what they want as long as it doesn't hurt anyone else?</a:t>
            </a:r>
            <a:r>
              <a:rPr lang="en-US"/>
              <a:t> </a:t>
            </a:r>
            <a:br>
              <a:rPr lang="en-US"/>
            </a:br>
            <a:endParaRPr lang="en-US"/>
          </a:p>
        </p:txBody>
      </p:sp>
      <p:pic>
        <p:nvPicPr>
          <p:cNvPr id="50184" name="Picture 8" descr="Campfire_Unlit">
            <a:hlinkClick r:id="rId2"/>
          </p:cNvPr>
          <p:cNvPicPr>
            <a:picLocks noChangeAspect="1" noChangeArrowheads="1"/>
          </p:cNvPicPr>
          <p:nvPr/>
        </p:nvPicPr>
        <p:blipFill>
          <a:blip r:embed="rId3" cstate="print"/>
          <a:srcRect/>
          <a:stretch>
            <a:fillRect/>
          </a:stretch>
        </p:blipFill>
        <p:spPr bwMode="auto">
          <a:xfrm>
            <a:off x="2819400" y="5105400"/>
            <a:ext cx="1676400" cy="901700"/>
          </a:xfrm>
          <a:prstGeom prst="rect">
            <a:avLst/>
          </a:prstGeom>
          <a:noFill/>
        </p:spPr>
      </p:pic>
      <p:pic>
        <p:nvPicPr>
          <p:cNvPr id="50186" name="Picture 10" descr="BinocularsAndKidsClipArt"/>
          <p:cNvPicPr>
            <a:picLocks noChangeAspect="1" noChangeArrowheads="1"/>
          </p:cNvPicPr>
          <p:nvPr/>
        </p:nvPicPr>
        <p:blipFill>
          <a:blip r:embed="rId4" cstate="print"/>
          <a:srcRect/>
          <a:stretch>
            <a:fillRect/>
          </a:stretch>
        </p:blipFill>
        <p:spPr bwMode="auto">
          <a:xfrm>
            <a:off x="5181600" y="5181600"/>
            <a:ext cx="1285875" cy="1285875"/>
          </a:xfrm>
          <a:prstGeom prst="rect">
            <a:avLst/>
          </a:prstGeom>
          <a:noFill/>
        </p:spPr>
      </p:pic>
      <p:pic>
        <p:nvPicPr>
          <p:cNvPr id="50188" name="Picture 12" descr="Stump_Sp"/>
          <p:cNvPicPr>
            <a:picLocks noChangeAspect="1" noChangeArrowheads="1"/>
          </p:cNvPicPr>
          <p:nvPr/>
        </p:nvPicPr>
        <p:blipFill>
          <a:blip r:embed="rId5" cstate="print"/>
          <a:srcRect/>
          <a:stretch>
            <a:fillRect/>
          </a:stretch>
        </p:blipFill>
        <p:spPr bwMode="auto">
          <a:xfrm>
            <a:off x="7010400" y="4800600"/>
            <a:ext cx="777875" cy="1371600"/>
          </a:xfrm>
          <a:prstGeom prst="rect">
            <a:avLst/>
          </a:prstGeom>
          <a:noFill/>
        </p:spPr>
      </p:pic>
      <p:pic>
        <p:nvPicPr>
          <p:cNvPr id="50190" name="Picture 14" descr="prayer"/>
          <p:cNvPicPr>
            <a:picLocks noChangeAspect="1" noChangeArrowheads="1"/>
          </p:cNvPicPr>
          <p:nvPr/>
        </p:nvPicPr>
        <p:blipFill>
          <a:blip r:embed="rId6" cstate="print"/>
          <a:srcRect/>
          <a:stretch>
            <a:fillRect/>
          </a:stretch>
        </p:blipFill>
        <p:spPr bwMode="auto">
          <a:xfrm>
            <a:off x="609600" y="4419600"/>
            <a:ext cx="1285875" cy="22574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a:xfrm>
            <a:off x="457200" y="457200"/>
            <a:ext cx="8229600" cy="5486400"/>
          </a:xfrm>
        </p:spPr>
        <p:txBody>
          <a:bodyPr/>
          <a:lstStyle/>
          <a:p>
            <a:pPr algn="ctr"/>
            <a:r>
              <a:rPr lang="en-US">
                <a:solidFill>
                  <a:srgbClr val="00CC00"/>
                </a:solidFill>
              </a:rPr>
              <a:t>How will you make sure that the rules and organizations you develop protect future generations?</a:t>
            </a:r>
            <a:r>
              <a:rPr lang="en-US"/>
              <a:t> </a:t>
            </a:r>
          </a:p>
        </p:txBody>
      </p:sp>
      <p:pic>
        <p:nvPicPr>
          <p:cNvPr id="52230" name="Picture 6" descr="FAMILY"/>
          <p:cNvPicPr>
            <a:picLocks noChangeAspect="1" noChangeArrowheads="1"/>
          </p:cNvPicPr>
          <p:nvPr/>
        </p:nvPicPr>
        <p:blipFill>
          <a:blip r:embed="rId2" cstate="print"/>
          <a:srcRect/>
          <a:stretch>
            <a:fillRect/>
          </a:stretch>
        </p:blipFill>
        <p:spPr bwMode="auto">
          <a:xfrm>
            <a:off x="914400" y="4343400"/>
            <a:ext cx="1714500" cy="17145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a:xfrm>
            <a:off x="457200" y="457200"/>
            <a:ext cx="8229600" cy="5638800"/>
          </a:xfrm>
        </p:spPr>
        <p:txBody>
          <a:bodyPr/>
          <a:lstStyle/>
          <a:p>
            <a:pPr algn="ctr"/>
            <a:r>
              <a:rPr lang="en-US"/>
              <a:t>The founding fathers had to think of all of these questions, too.  That’s why they wrote the Constitution.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81000" y="1219200"/>
            <a:ext cx="8229600" cy="1371600"/>
          </a:xfrm>
        </p:spPr>
        <p:txBody>
          <a:bodyPr/>
          <a:lstStyle/>
          <a:p>
            <a:pPr algn="ctr"/>
            <a:r>
              <a:rPr lang="en-US" sz="6600" b="1">
                <a:latin typeface="Monotype Corsiva" pitchFamily="66" charset="0"/>
              </a:rPr>
              <a:t>Preamble:</a:t>
            </a:r>
          </a:p>
        </p:txBody>
      </p:sp>
      <p:sp>
        <p:nvSpPr>
          <p:cNvPr id="65539" name="Rectangle 3"/>
          <p:cNvSpPr>
            <a:spLocks noGrp="1" noChangeArrowheads="1"/>
          </p:cNvSpPr>
          <p:nvPr>
            <p:ph type="body" idx="1"/>
          </p:nvPr>
        </p:nvSpPr>
        <p:spPr>
          <a:xfrm>
            <a:off x="533400" y="3352800"/>
            <a:ext cx="8229600" cy="2362200"/>
          </a:xfrm>
        </p:spPr>
        <p:txBody>
          <a:bodyPr/>
          <a:lstStyle/>
          <a:p>
            <a:r>
              <a:rPr lang="en-US"/>
              <a:t>The introductory part of a constitution or statute that usually states the </a:t>
            </a:r>
            <a:r>
              <a:rPr lang="en-US" b="1"/>
              <a:t>reasons</a:t>
            </a:r>
            <a:r>
              <a:rPr lang="en-US"/>
              <a:t> for and </a:t>
            </a:r>
            <a:r>
              <a:rPr lang="en-US" b="1"/>
              <a:t>intent</a:t>
            </a:r>
            <a:r>
              <a:rPr lang="en-US"/>
              <a:t> of the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10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p:nvPr>
        </p:nvSpPr>
        <p:spPr>
          <a:xfrm>
            <a:off x="457200" y="457200"/>
            <a:ext cx="8229600" cy="6096000"/>
          </a:xfrm>
        </p:spPr>
        <p:txBody>
          <a:bodyPr/>
          <a:lstStyle/>
          <a:p>
            <a:endParaRPr lang="en-US"/>
          </a:p>
        </p:txBody>
      </p:sp>
      <p:pic>
        <p:nvPicPr>
          <p:cNvPr id="33798" name="Picture 6" descr="constitution-01"/>
          <p:cNvPicPr>
            <a:picLocks noChangeAspect="1" noChangeArrowheads="1"/>
          </p:cNvPicPr>
          <p:nvPr/>
        </p:nvPicPr>
        <p:blipFill>
          <a:blip r:embed="rId2" cstate="print"/>
          <a:srcRect/>
          <a:stretch>
            <a:fillRect/>
          </a:stretch>
        </p:blipFill>
        <p:spPr bwMode="auto">
          <a:xfrm>
            <a:off x="2133600" y="381000"/>
            <a:ext cx="5045075" cy="61722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457200" y="457200"/>
            <a:ext cx="8229600" cy="5791200"/>
          </a:xfrm>
        </p:spPr>
        <p:txBody>
          <a:bodyPr/>
          <a:lstStyle/>
          <a:p>
            <a:r>
              <a:rPr lang="en-US" sz="5400" b="1">
                <a:latin typeface="Monotype Corsiva" pitchFamily="66" charset="0"/>
              </a:rPr>
              <a:t>We the People</a:t>
            </a:r>
            <a:r>
              <a:rPr lang="en-US" sz="4000">
                <a:latin typeface="Monotype Corsiva" pitchFamily="66" charset="0"/>
              </a:rPr>
              <a:t> of the United States, in order to form a more perfect Union, establish justice, insure domestic tranquility, provide for the common defense, promote the general welfare, and secure the blessings of liberty to ourselves and our posterity, do ordain and establish this Constitution for the United States of America.</a:t>
            </a:r>
            <a:r>
              <a:rPr lang="en-US" sz="400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ctr"/>
            <a:r>
              <a:rPr lang="en-US" b="1"/>
              <a:t>We the People…</a:t>
            </a:r>
          </a:p>
        </p:txBody>
      </p:sp>
      <p:sp>
        <p:nvSpPr>
          <p:cNvPr id="71683" name="Rectangle 3"/>
          <p:cNvSpPr>
            <a:spLocks noGrp="1" noChangeArrowheads="1"/>
          </p:cNvSpPr>
          <p:nvPr>
            <p:ph type="body" idx="1"/>
          </p:nvPr>
        </p:nvSpPr>
        <p:spPr>
          <a:xfrm>
            <a:off x="457200" y="2743200"/>
            <a:ext cx="8229600" cy="3124200"/>
          </a:xfrm>
        </p:spPr>
        <p:txBody>
          <a:bodyPr/>
          <a:lstStyle/>
          <a:p>
            <a:pPr>
              <a:lnSpc>
                <a:spcPct val="90000"/>
              </a:lnSpc>
            </a:pPr>
            <a:r>
              <a:rPr lang="en-US">
                <a:solidFill>
                  <a:srgbClr val="00CC00"/>
                </a:solidFill>
              </a:rPr>
              <a:t>All the people should work together to make decisions that are fair for everyone. </a:t>
            </a:r>
          </a:p>
          <a:p>
            <a:pPr>
              <a:lnSpc>
                <a:spcPct val="90000"/>
              </a:lnSpc>
              <a:buFont typeface="Wingdings" pitchFamily="2" charset="2"/>
              <a:buNone/>
            </a:pPr>
            <a:endParaRPr lang="en-US">
              <a:solidFill>
                <a:srgbClr val="00CC00"/>
              </a:solidFill>
            </a:endParaRPr>
          </a:p>
          <a:p>
            <a:pPr>
              <a:lnSpc>
                <a:spcPct val="90000"/>
              </a:lnSpc>
            </a:pPr>
            <a:r>
              <a:rPr lang="en-US">
                <a:solidFill>
                  <a:srgbClr val="00CC00"/>
                </a:solidFill>
              </a:rPr>
              <a:t>In the United States, the power rests with the people.  That makes the U.S.A. a </a:t>
            </a:r>
            <a:r>
              <a:rPr lang="en-US" b="1">
                <a:solidFill>
                  <a:srgbClr val="00CC00"/>
                </a:solidFill>
              </a:rPr>
              <a:t>democracy.  </a:t>
            </a:r>
            <a:endParaRPr lang="en-US">
              <a:solidFill>
                <a:srgbClr val="00CC00"/>
              </a:solidFill>
            </a:endParaRPr>
          </a:p>
        </p:txBody>
      </p:sp>
      <p:pic>
        <p:nvPicPr>
          <p:cNvPr id="71685" name="Picture 5" descr="crowd"/>
          <p:cNvPicPr>
            <a:picLocks noChangeAspect="1" noChangeArrowheads="1"/>
          </p:cNvPicPr>
          <p:nvPr/>
        </p:nvPicPr>
        <p:blipFill>
          <a:blip r:embed="rId2" cstate="print"/>
          <a:srcRect/>
          <a:stretch>
            <a:fillRect/>
          </a:stretch>
        </p:blipFill>
        <p:spPr bwMode="auto">
          <a:xfrm>
            <a:off x="685800" y="5867400"/>
            <a:ext cx="1428750" cy="400050"/>
          </a:xfrm>
          <a:prstGeom prst="rect">
            <a:avLst/>
          </a:prstGeom>
          <a:noFill/>
        </p:spPr>
      </p:pic>
      <p:pic>
        <p:nvPicPr>
          <p:cNvPr id="71686" name="Picture 6" descr="crowd"/>
          <p:cNvPicPr>
            <a:picLocks noChangeAspect="1" noChangeArrowheads="1"/>
          </p:cNvPicPr>
          <p:nvPr/>
        </p:nvPicPr>
        <p:blipFill>
          <a:blip r:embed="rId2" cstate="print"/>
          <a:srcRect/>
          <a:stretch>
            <a:fillRect/>
          </a:stretch>
        </p:blipFill>
        <p:spPr bwMode="auto">
          <a:xfrm>
            <a:off x="3733800" y="5867400"/>
            <a:ext cx="1428750" cy="400050"/>
          </a:xfrm>
          <a:prstGeom prst="rect">
            <a:avLst/>
          </a:prstGeom>
          <a:noFill/>
        </p:spPr>
      </p:pic>
      <p:pic>
        <p:nvPicPr>
          <p:cNvPr id="71687" name="Picture 7" descr="crowd"/>
          <p:cNvPicPr>
            <a:picLocks noChangeAspect="1" noChangeArrowheads="1"/>
          </p:cNvPicPr>
          <p:nvPr/>
        </p:nvPicPr>
        <p:blipFill>
          <a:blip r:embed="rId2" cstate="print"/>
          <a:srcRect/>
          <a:stretch>
            <a:fillRect/>
          </a:stretch>
        </p:blipFill>
        <p:spPr bwMode="auto">
          <a:xfrm>
            <a:off x="2209800" y="5867400"/>
            <a:ext cx="1428750" cy="400050"/>
          </a:xfrm>
          <a:prstGeom prst="rect">
            <a:avLst/>
          </a:prstGeom>
          <a:noFill/>
        </p:spPr>
      </p:pic>
      <p:pic>
        <p:nvPicPr>
          <p:cNvPr id="71688" name="Picture 8" descr="crowd"/>
          <p:cNvPicPr>
            <a:picLocks noChangeAspect="1" noChangeArrowheads="1"/>
          </p:cNvPicPr>
          <p:nvPr/>
        </p:nvPicPr>
        <p:blipFill>
          <a:blip r:embed="rId2" cstate="print"/>
          <a:srcRect/>
          <a:stretch>
            <a:fillRect/>
          </a:stretch>
        </p:blipFill>
        <p:spPr bwMode="auto">
          <a:xfrm>
            <a:off x="5257800" y="5867400"/>
            <a:ext cx="1428750" cy="400050"/>
          </a:xfrm>
          <a:prstGeom prst="rect">
            <a:avLst/>
          </a:prstGeom>
          <a:noFill/>
        </p:spPr>
      </p:pic>
      <p:pic>
        <p:nvPicPr>
          <p:cNvPr id="71689" name="Picture 9" descr="crowd"/>
          <p:cNvPicPr>
            <a:picLocks noChangeAspect="1" noChangeArrowheads="1"/>
          </p:cNvPicPr>
          <p:nvPr/>
        </p:nvPicPr>
        <p:blipFill>
          <a:blip r:embed="rId2" cstate="print"/>
          <a:srcRect/>
          <a:stretch>
            <a:fillRect/>
          </a:stretch>
        </p:blipFill>
        <p:spPr bwMode="auto">
          <a:xfrm>
            <a:off x="6781800" y="5867400"/>
            <a:ext cx="1428750" cy="4000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diamond(in)">
                                      <p:cBhvr>
                                        <p:cTn id="7" dur="2000"/>
                                        <p:tgtEl>
                                          <p:spTgt spid="71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1683">
                                            <p:txEl>
                                              <p:pRg st="2" end="2"/>
                                            </p:txEl>
                                          </p:spTgt>
                                        </p:tgtEl>
                                        <p:attrNameLst>
                                          <p:attrName>style.visibility</p:attrName>
                                        </p:attrNameLst>
                                      </p:cBhvr>
                                      <p:to>
                                        <p:strVal val="visible"/>
                                      </p:to>
                                    </p:set>
                                    <p:animEffect transition="in" filter="diamond(in)">
                                      <p:cBhvr>
                                        <p:cTn id="12" dur="2000"/>
                                        <p:tgtEl>
                                          <p:spTgt spid="716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1066800"/>
            <a:ext cx="8534400" cy="1371600"/>
          </a:xfrm>
        </p:spPr>
        <p:txBody>
          <a:bodyPr/>
          <a:lstStyle/>
          <a:p>
            <a:pPr algn="ctr"/>
            <a:r>
              <a:rPr lang="en-US" sz="4000" b="1"/>
              <a:t>…in order to form a more perfect union…</a:t>
            </a:r>
          </a:p>
        </p:txBody>
      </p:sp>
      <p:sp>
        <p:nvSpPr>
          <p:cNvPr id="72707" name="Rectangle 3"/>
          <p:cNvSpPr>
            <a:spLocks noGrp="1" noChangeArrowheads="1"/>
          </p:cNvSpPr>
          <p:nvPr>
            <p:ph type="body" idx="1"/>
          </p:nvPr>
        </p:nvSpPr>
        <p:spPr>
          <a:xfrm>
            <a:off x="457200" y="3048000"/>
            <a:ext cx="8229600" cy="2819400"/>
          </a:xfrm>
        </p:spPr>
        <p:txBody>
          <a:bodyPr/>
          <a:lstStyle/>
          <a:p>
            <a:r>
              <a:rPr lang="en-US">
                <a:solidFill>
                  <a:srgbClr val="00CC00"/>
                </a:solidFill>
              </a:rPr>
              <a:t>To make the best country (or island) that we possibly can.</a:t>
            </a:r>
          </a:p>
        </p:txBody>
      </p:sp>
      <p:pic>
        <p:nvPicPr>
          <p:cNvPr id="72709" name="Picture 5" descr="usa map flag"/>
          <p:cNvPicPr>
            <a:picLocks noChangeAspect="1" noChangeArrowheads="1"/>
          </p:cNvPicPr>
          <p:nvPr/>
        </p:nvPicPr>
        <p:blipFill>
          <a:blip r:embed="rId2" cstate="print"/>
          <a:srcRect/>
          <a:stretch>
            <a:fillRect/>
          </a:stretch>
        </p:blipFill>
        <p:spPr bwMode="auto">
          <a:xfrm>
            <a:off x="3429000" y="4495800"/>
            <a:ext cx="2381250" cy="15430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checkerboard(across)">
                                      <p:cBhvr>
                                        <p:cTn id="7" dur="500"/>
                                        <p:tgtEl>
                                          <p:spTgt spid="727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lgn="ctr"/>
            <a:r>
              <a:rPr lang="en-US" b="1"/>
              <a:t>…establish justice…</a:t>
            </a:r>
          </a:p>
        </p:txBody>
      </p:sp>
      <p:sp>
        <p:nvSpPr>
          <p:cNvPr id="73731" name="Rectangle 3"/>
          <p:cNvSpPr>
            <a:spLocks noGrp="1" noChangeArrowheads="1"/>
          </p:cNvSpPr>
          <p:nvPr>
            <p:ph type="body" idx="1"/>
          </p:nvPr>
        </p:nvSpPr>
        <p:spPr>
          <a:xfrm>
            <a:off x="457200" y="2514600"/>
            <a:ext cx="8229600" cy="3352800"/>
          </a:xfrm>
        </p:spPr>
        <p:txBody>
          <a:bodyPr/>
          <a:lstStyle/>
          <a:p>
            <a:r>
              <a:rPr lang="en-US">
                <a:solidFill>
                  <a:srgbClr val="00CC00"/>
                </a:solidFill>
              </a:rPr>
              <a:t>To make sure that anyone who feels unfairly treated will have a place to air complaints.</a:t>
            </a:r>
          </a:p>
        </p:txBody>
      </p:sp>
      <p:pic>
        <p:nvPicPr>
          <p:cNvPr id="73733" name="Picture 5" descr="acc_judge"/>
          <p:cNvPicPr>
            <a:picLocks noChangeAspect="1" noChangeArrowheads="1"/>
          </p:cNvPicPr>
          <p:nvPr/>
        </p:nvPicPr>
        <p:blipFill>
          <a:blip r:embed="rId2" cstate="print"/>
          <a:srcRect/>
          <a:stretch>
            <a:fillRect/>
          </a:stretch>
        </p:blipFill>
        <p:spPr bwMode="auto">
          <a:xfrm>
            <a:off x="3200400" y="4038600"/>
            <a:ext cx="2286000" cy="21621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box(in)">
                                      <p:cBhvr>
                                        <p:cTn id="7" dur="5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ctr"/>
            <a:r>
              <a:rPr lang="en-US" sz="4000" b="1"/>
              <a:t>…insure domestic tranquility…</a:t>
            </a:r>
          </a:p>
        </p:txBody>
      </p:sp>
      <p:sp>
        <p:nvSpPr>
          <p:cNvPr id="74755" name="Rectangle 3"/>
          <p:cNvSpPr>
            <a:spLocks noGrp="1" noChangeArrowheads="1"/>
          </p:cNvSpPr>
          <p:nvPr>
            <p:ph type="body" idx="1"/>
          </p:nvPr>
        </p:nvSpPr>
        <p:spPr>
          <a:xfrm>
            <a:off x="457200" y="2514600"/>
            <a:ext cx="8229600" cy="2895600"/>
          </a:xfrm>
        </p:spPr>
        <p:txBody>
          <a:bodyPr/>
          <a:lstStyle/>
          <a:p>
            <a:r>
              <a:rPr lang="en-US">
                <a:solidFill>
                  <a:srgbClr val="00CC00"/>
                </a:solidFill>
              </a:rPr>
              <a:t>To make sure that people can have peace and quiet, and can get along at home, or in their home country.</a:t>
            </a:r>
          </a:p>
          <a:p>
            <a:pPr>
              <a:buFont typeface="Wingdings" pitchFamily="2" charset="2"/>
              <a:buNone/>
            </a:pPr>
            <a:endParaRPr lang="en-US">
              <a:solidFill>
                <a:srgbClr val="00CC00"/>
              </a:solidFill>
            </a:endParaRPr>
          </a:p>
        </p:txBody>
      </p:sp>
      <p:pic>
        <p:nvPicPr>
          <p:cNvPr id="74757" name="Picture 5" descr="neighbors"/>
          <p:cNvPicPr>
            <a:picLocks noChangeAspect="1" noChangeArrowheads="1"/>
          </p:cNvPicPr>
          <p:nvPr/>
        </p:nvPicPr>
        <p:blipFill>
          <a:blip r:embed="rId2" cstate="print"/>
          <a:srcRect/>
          <a:stretch>
            <a:fillRect/>
          </a:stretch>
        </p:blipFill>
        <p:spPr bwMode="auto">
          <a:xfrm>
            <a:off x="3124200" y="4572000"/>
            <a:ext cx="2867025" cy="20542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blinds(horizontal)">
                                      <p:cBhvr>
                                        <p:cTn id="7" dur="500"/>
                                        <p:tgtEl>
                                          <p:spTgt spid="747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ctr"/>
            <a:r>
              <a:rPr lang="en-US" sz="4000" b="1"/>
              <a:t>…provide for the common defense…</a:t>
            </a:r>
          </a:p>
        </p:txBody>
      </p:sp>
      <p:sp>
        <p:nvSpPr>
          <p:cNvPr id="75779" name="Rectangle 3"/>
          <p:cNvSpPr>
            <a:spLocks noGrp="1" noChangeArrowheads="1"/>
          </p:cNvSpPr>
          <p:nvPr>
            <p:ph type="body" idx="1"/>
          </p:nvPr>
        </p:nvSpPr>
        <p:spPr/>
        <p:txBody>
          <a:bodyPr/>
          <a:lstStyle/>
          <a:p>
            <a:r>
              <a:rPr lang="en-US">
                <a:solidFill>
                  <a:srgbClr val="00CC00"/>
                </a:solidFill>
              </a:rPr>
              <a:t>To make sure that group members will help if outsiders arrive who threaten your group.</a:t>
            </a:r>
          </a:p>
          <a:p>
            <a:r>
              <a:rPr lang="en-US">
                <a:solidFill>
                  <a:srgbClr val="00CC00"/>
                </a:solidFill>
              </a:rPr>
              <a:t>In the United States, we provide for the common defense by having a military.  </a:t>
            </a:r>
          </a:p>
        </p:txBody>
      </p:sp>
      <p:pic>
        <p:nvPicPr>
          <p:cNvPr id="75783" name="Picture 7" descr="army_seal"/>
          <p:cNvPicPr>
            <a:picLocks noChangeAspect="1" noChangeArrowheads="1"/>
          </p:cNvPicPr>
          <p:nvPr/>
        </p:nvPicPr>
        <p:blipFill>
          <a:blip r:embed="rId2" cstate="print"/>
          <a:srcRect/>
          <a:stretch>
            <a:fillRect/>
          </a:stretch>
        </p:blipFill>
        <p:spPr bwMode="auto">
          <a:xfrm>
            <a:off x="3962400" y="4953000"/>
            <a:ext cx="1485900" cy="14573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1000" fill="hold"/>
                                        <p:tgtEl>
                                          <p:spTgt spid="75779">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757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5779">
                                            <p:txEl>
                                              <p:pRg st="1" end="1"/>
                                            </p:txEl>
                                          </p:spTgt>
                                        </p:tgtEl>
                                        <p:attrNameLst>
                                          <p:attrName>style.visibility</p:attrName>
                                        </p:attrNameLst>
                                      </p:cBhvr>
                                      <p:to>
                                        <p:strVal val="visible"/>
                                      </p:to>
                                    </p:set>
                                    <p:anim calcmode="lin" valueType="num">
                                      <p:cBhvr additive="base">
                                        <p:cTn id="13" dur="1000" fill="hold"/>
                                        <p:tgtEl>
                                          <p:spTgt spid="75779">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757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ctr"/>
            <a:r>
              <a:rPr lang="en-US" sz="4000" b="1"/>
              <a:t>…promote the general welfare…</a:t>
            </a:r>
          </a:p>
        </p:txBody>
      </p:sp>
      <p:sp>
        <p:nvSpPr>
          <p:cNvPr id="76803" name="Rectangle 3"/>
          <p:cNvSpPr>
            <a:spLocks noGrp="1" noChangeArrowheads="1"/>
          </p:cNvSpPr>
          <p:nvPr>
            <p:ph type="body" idx="1"/>
          </p:nvPr>
        </p:nvSpPr>
        <p:spPr/>
        <p:txBody>
          <a:bodyPr/>
          <a:lstStyle/>
          <a:p>
            <a:pPr>
              <a:lnSpc>
                <a:spcPct val="90000"/>
              </a:lnSpc>
            </a:pPr>
            <a:r>
              <a:rPr lang="en-US">
                <a:solidFill>
                  <a:srgbClr val="00CC00"/>
                </a:solidFill>
              </a:rPr>
              <a:t>To make sure that the improvements you make on the island (such as shelters, fireplaces and the like) will be used fairly.</a:t>
            </a:r>
          </a:p>
          <a:p>
            <a:pPr>
              <a:lnSpc>
                <a:spcPct val="90000"/>
              </a:lnSpc>
              <a:buFont typeface="Wingdings" pitchFamily="2" charset="2"/>
              <a:buNone/>
            </a:pPr>
            <a:endParaRPr lang="en-US">
              <a:solidFill>
                <a:srgbClr val="00CC00"/>
              </a:solidFill>
            </a:endParaRPr>
          </a:p>
          <a:p>
            <a:pPr>
              <a:lnSpc>
                <a:spcPct val="90000"/>
              </a:lnSpc>
            </a:pPr>
            <a:r>
              <a:rPr lang="en-US">
                <a:solidFill>
                  <a:srgbClr val="00CC00"/>
                </a:solidFill>
              </a:rPr>
              <a:t>In the United States, promoting the general welfare means making sure that all Americans have basic needs (food, shelter, education).  </a:t>
            </a:r>
          </a:p>
          <a:p>
            <a:pPr>
              <a:lnSpc>
                <a:spcPct val="90000"/>
              </a:lnSpc>
            </a:pPr>
            <a:endParaRPr lang="en-US">
              <a:solidFill>
                <a:srgbClr val="00CC00"/>
              </a:solidFill>
            </a:endParaRPr>
          </a:p>
        </p:txBody>
      </p:sp>
      <p:pic>
        <p:nvPicPr>
          <p:cNvPr id="76805" name="Picture 5" descr="hamburg"/>
          <p:cNvPicPr>
            <a:picLocks noChangeAspect="1" noChangeArrowheads="1"/>
          </p:cNvPicPr>
          <p:nvPr/>
        </p:nvPicPr>
        <p:blipFill>
          <a:blip r:embed="rId2" cstate="print"/>
          <a:srcRect/>
          <a:stretch>
            <a:fillRect/>
          </a:stretch>
        </p:blipFill>
        <p:spPr bwMode="auto">
          <a:xfrm>
            <a:off x="6096000" y="5410200"/>
            <a:ext cx="1422400" cy="1203325"/>
          </a:xfrm>
          <a:prstGeom prst="rect">
            <a:avLst/>
          </a:prstGeom>
          <a:noFill/>
        </p:spPr>
      </p:pic>
      <p:pic>
        <p:nvPicPr>
          <p:cNvPr id="76807" name="Picture 7" descr="house-clipart"/>
          <p:cNvPicPr>
            <a:picLocks noChangeAspect="1" noChangeArrowheads="1"/>
          </p:cNvPicPr>
          <p:nvPr/>
        </p:nvPicPr>
        <p:blipFill>
          <a:blip r:embed="rId3" cstate="print"/>
          <a:srcRect/>
          <a:stretch>
            <a:fillRect/>
          </a:stretch>
        </p:blipFill>
        <p:spPr bwMode="auto">
          <a:xfrm>
            <a:off x="4495800" y="5334000"/>
            <a:ext cx="1276350" cy="1250950"/>
          </a:xfrm>
          <a:prstGeom prst="rect">
            <a:avLst/>
          </a:prstGeom>
          <a:noFill/>
        </p:spPr>
      </p:pic>
      <p:pic>
        <p:nvPicPr>
          <p:cNvPr id="76809" name="Picture 9" descr="student_-_bored"/>
          <p:cNvPicPr>
            <a:picLocks noChangeAspect="1" noChangeArrowheads="1"/>
          </p:cNvPicPr>
          <p:nvPr/>
        </p:nvPicPr>
        <p:blipFill>
          <a:blip r:embed="rId4" cstate="print"/>
          <a:srcRect/>
          <a:stretch>
            <a:fillRect/>
          </a:stretch>
        </p:blipFill>
        <p:spPr bwMode="auto">
          <a:xfrm>
            <a:off x="7848600" y="4953000"/>
            <a:ext cx="1001713" cy="16843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diamond(in)">
                                      <p:cBhvr>
                                        <p:cTn id="7" dur="1000"/>
                                        <p:tgtEl>
                                          <p:spTgt spid="76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6803">
                                            <p:txEl>
                                              <p:pRg st="2" end="2"/>
                                            </p:txEl>
                                          </p:spTgt>
                                        </p:tgtEl>
                                        <p:attrNameLst>
                                          <p:attrName>style.visibility</p:attrName>
                                        </p:attrNameLst>
                                      </p:cBhvr>
                                      <p:to>
                                        <p:strVal val="visible"/>
                                      </p:to>
                                    </p:set>
                                    <p:animEffect transition="in" filter="diamond(in)">
                                      <p:cBhvr>
                                        <p:cTn id="12" dur="1000"/>
                                        <p:tgtEl>
                                          <p:spTgt spid="768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ctr"/>
            <a:r>
              <a:rPr lang="en-US" sz="4000" b="1"/>
              <a:t>…and secure the blessings of liberty to ourselves…</a:t>
            </a:r>
          </a:p>
        </p:txBody>
      </p:sp>
      <p:sp>
        <p:nvSpPr>
          <p:cNvPr id="77827" name="Rectangle 3"/>
          <p:cNvSpPr>
            <a:spLocks noGrp="1" noChangeArrowheads="1"/>
          </p:cNvSpPr>
          <p:nvPr>
            <p:ph type="body" idx="1"/>
          </p:nvPr>
        </p:nvSpPr>
        <p:spPr>
          <a:xfrm>
            <a:off x="457200" y="1981200"/>
            <a:ext cx="7010400" cy="3886200"/>
          </a:xfrm>
        </p:spPr>
        <p:txBody>
          <a:bodyPr/>
          <a:lstStyle/>
          <a:p>
            <a:pPr>
              <a:lnSpc>
                <a:spcPct val="90000"/>
              </a:lnSpc>
            </a:pPr>
            <a:r>
              <a:rPr lang="en-US">
                <a:solidFill>
                  <a:srgbClr val="00CC00"/>
                </a:solidFill>
              </a:rPr>
              <a:t>To make sure that group members will be free to do what they want as long as it doesn't hurt anyone else.</a:t>
            </a:r>
          </a:p>
          <a:p>
            <a:pPr>
              <a:lnSpc>
                <a:spcPct val="90000"/>
              </a:lnSpc>
            </a:pPr>
            <a:endParaRPr lang="en-US">
              <a:solidFill>
                <a:srgbClr val="00CC00"/>
              </a:solidFill>
            </a:endParaRPr>
          </a:p>
          <a:p>
            <a:pPr>
              <a:lnSpc>
                <a:spcPct val="90000"/>
              </a:lnSpc>
            </a:pPr>
            <a:r>
              <a:rPr lang="en-US">
                <a:solidFill>
                  <a:srgbClr val="00CC00"/>
                </a:solidFill>
              </a:rPr>
              <a:t>This includes important freedoms such as freedom of speech, religion, assembly, petition, and the press.</a:t>
            </a:r>
          </a:p>
        </p:txBody>
      </p:sp>
      <p:pic>
        <p:nvPicPr>
          <p:cNvPr id="77829" name="Picture 5" descr="BOR_large"/>
          <p:cNvPicPr>
            <a:picLocks noChangeAspect="1" noChangeArrowheads="1"/>
          </p:cNvPicPr>
          <p:nvPr/>
        </p:nvPicPr>
        <p:blipFill>
          <a:blip r:embed="rId2" cstate="print"/>
          <a:srcRect/>
          <a:stretch>
            <a:fillRect/>
          </a:stretch>
        </p:blipFill>
        <p:spPr bwMode="auto">
          <a:xfrm rot="-514742">
            <a:off x="7543800" y="4343400"/>
            <a:ext cx="1284288" cy="2057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box(in)">
                                      <p:cBhvr>
                                        <p:cTn id="7" dur="500"/>
                                        <p:tgtEl>
                                          <p:spTgt spid="77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7827">
                                            <p:txEl>
                                              <p:pRg st="2" end="2"/>
                                            </p:txEl>
                                          </p:spTgt>
                                        </p:tgtEl>
                                        <p:attrNameLst>
                                          <p:attrName>style.visibility</p:attrName>
                                        </p:attrNameLst>
                                      </p:cBhvr>
                                      <p:to>
                                        <p:strVal val="visible"/>
                                      </p:to>
                                    </p:set>
                                    <p:animEffect transition="in" filter="box(in)">
                                      <p:cBhvr>
                                        <p:cTn id="12" dur="500"/>
                                        <p:tgtEl>
                                          <p:spTgt spid="778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a:r>
              <a:rPr lang="en-US" b="1"/>
              <a:t>…and our posterity…</a:t>
            </a:r>
          </a:p>
        </p:txBody>
      </p:sp>
      <p:sp>
        <p:nvSpPr>
          <p:cNvPr id="78851" name="Rectangle 3"/>
          <p:cNvSpPr>
            <a:spLocks noGrp="1" noChangeArrowheads="1"/>
          </p:cNvSpPr>
          <p:nvPr>
            <p:ph type="body" idx="1"/>
          </p:nvPr>
        </p:nvSpPr>
        <p:spPr>
          <a:xfrm>
            <a:off x="457200" y="2362200"/>
            <a:ext cx="8229600" cy="3505200"/>
          </a:xfrm>
        </p:spPr>
        <p:txBody>
          <a:bodyPr/>
          <a:lstStyle/>
          <a:p>
            <a:r>
              <a:rPr lang="en-US">
                <a:solidFill>
                  <a:srgbClr val="00CC00"/>
                </a:solidFill>
              </a:rPr>
              <a:t>To make sure that the rules and organizations you develop protect future generations.</a:t>
            </a:r>
          </a:p>
        </p:txBody>
      </p:sp>
      <p:pic>
        <p:nvPicPr>
          <p:cNvPr id="78855" name="Picture 7" descr="baby9"/>
          <p:cNvPicPr>
            <a:picLocks noChangeAspect="1" noChangeArrowheads="1"/>
          </p:cNvPicPr>
          <p:nvPr/>
        </p:nvPicPr>
        <p:blipFill>
          <a:blip r:embed="rId2" cstate="print"/>
          <a:srcRect/>
          <a:stretch>
            <a:fillRect/>
          </a:stretch>
        </p:blipFill>
        <p:spPr bwMode="auto">
          <a:xfrm>
            <a:off x="3657600" y="4038600"/>
            <a:ext cx="1876425" cy="2000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10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788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457200"/>
            <a:ext cx="8305800" cy="2286000"/>
          </a:xfrm>
        </p:spPr>
        <p:txBody>
          <a:bodyPr/>
          <a:lstStyle/>
          <a:p>
            <a:pPr algn="ctr"/>
            <a:r>
              <a:rPr lang="en-US" b="1"/>
              <a:t>…do ordain and establish this constitution for the United States of America.</a:t>
            </a:r>
          </a:p>
        </p:txBody>
      </p:sp>
      <p:sp>
        <p:nvSpPr>
          <p:cNvPr id="79875" name="Rectangle 3"/>
          <p:cNvSpPr>
            <a:spLocks noGrp="1" noChangeArrowheads="1"/>
          </p:cNvSpPr>
          <p:nvPr>
            <p:ph type="body" idx="1"/>
          </p:nvPr>
        </p:nvSpPr>
        <p:spPr>
          <a:xfrm>
            <a:off x="457200" y="3048000"/>
            <a:ext cx="8229600" cy="2819400"/>
          </a:xfrm>
        </p:spPr>
        <p:txBody>
          <a:bodyPr/>
          <a:lstStyle/>
          <a:p>
            <a:r>
              <a:rPr lang="en-US">
                <a:solidFill>
                  <a:srgbClr val="00CC00"/>
                </a:solidFill>
              </a:rPr>
              <a:t>This part just means the reasons listed are why the Constitutional Convention decided to create the new Constitution.  </a:t>
            </a:r>
          </a:p>
        </p:txBody>
      </p:sp>
      <p:pic>
        <p:nvPicPr>
          <p:cNvPr id="79877" name="Picture 5" descr="0072b"/>
          <p:cNvPicPr>
            <a:picLocks noChangeAspect="1" noChangeArrowheads="1"/>
          </p:cNvPicPr>
          <p:nvPr/>
        </p:nvPicPr>
        <p:blipFill>
          <a:blip r:embed="rId2" cstate="print"/>
          <a:srcRect/>
          <a:stretch>
            <a:fillRect/>
          </a:stretch>
        </p:blipFill>
        <p:spPr bwMode="auto">
          <a:xfrm>
            <a:off x="3581400" y="4800600"/>
            <a:ext cx="2352675" cy="17430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checkerboard(across)">
                                      <p:cBhvr>
                                        <p:cTn id="7" dur="500"/>
                                        <p:tgtEl>
                                          <p:spTgt spid="798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en-US" b="1"/>
              <a:t>Constitution Quiz</a:t>
            </a:r>
          </a:p>
        </p:txBody>
      </p:sp>
      <p:sp>
        <p:nvSpPr>
          <p:cNvPr id="20483" name="Rectangle 3"/>
          <p:cNvSpPr>
            <a:spLocks noGrp="1" noChangeArrowheads="1"/>
          </p:cNvSpPr>
          <p:nvPr>
            <p:ph type="body" idx="1"/>
          </p:nvPr>
        </p:nvSpPr>
        <p:spPr/>
        <p:txBody>
          <a:bodyPr/>
          <a:lstStyle/>
          <a:p>
            <a:r>
              <a:rPr lang="en-US"/>
              <a:t>At the age of 18, will you have the same voting power as the President, Donald Trump, and Jay-Z?  </a:t>
            </a:r>
          </a:p>
          <a:p>
            <a:endParaRPr lang="en-US"/>
          </a:p>
          <a:p>
            <a:r>
              <a:rPr lang="en-US"/>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 calcmode="lin" valueType="num">
                                      <p:cBhvr additive="base">
                                        <p:cTn id="7" dur="20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457200" y="457200"/>
            <a:ext cx="8229600" cy="5867400"/>
          </a:xfrm>
        </p:spPr>
        <p:txBody>
          <a:bodyPr/>
          <a:lstStyle/>
          <a:p>
            <a:r>
              <a:rPr lang="en-US" sz="5400" b="1">
                <a:latin typeface="Monotype Corsiva" pitchFamily="66" charset="0"/>
              </a:rPr>
              <a:t>We the People</a:t>
            </a:r>
            <a:r>
              <a:rPr lang="en-US" sz="4000">
                <a:latin typeface="Monotype Corsiva" pitchFamily="66" charset="0"/>
              </a:rPr>
              <a:t> of the United States, in order to form a more perfect Union, establish justice, insure domestic tranquility, provide for the common defense, promote the general welfare, and secure the blessings of liberty to ourselves and our posterity, do ordain and establish this Constitution for the United States of America.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b="1"/>
              <a:t>Constitution Quiz</a:t>
            </a:r>
          </a:p>
        </p:txBody>
      </p:sp>
      <p:sp>
        <p:nvSpPr>
          <p:cNvPr id="21507" name="Rectangle 3"/>
          <p:cNvSpPr>
            <a:spLocks noGrp="1" noChangeArrowheads="1"/>
          </p:cNvSpPr>
          <p:nvPr>
            <p:ph type="body" idx="1"/>
          </p:nvPr>
        </p:nvSpPr>
        <p:spPr/>
        <p:txBody>
          <a:bodyPr/>
          <a:lstStyle/>
          <a:p>
            <a:r>
              <a:rPr lang="en-US"/>
              <a:t>Will you automatically get a free lawyer if you are charged with a crime?</a:t>
            </a:r>
          </a:p>
          <a:p>
            <a:endParaRPr lang="en-US"/>
          </a:p>
          <a:p>
            <a:r>
              <a:rPr lang="en-US"/>
              <a:t>Yes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anim calcmode="lin" valueType="num">
                                      <p:cBhvr additive="base">
                                        <p:cTn id="7" dur="20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b="1"/>
              <a:t>Constitution Quiz</a:t>
            </a:r>
            <a:r>
              <a:rPr lang="en-US"/>
              <a:t>	</a:t>
            </a:r>
          </a:p>
        </p:txBody>
      </p:sp>
      <p:sp>
        <p:nvSpPr>
          <p:cNvPr id="22531" name="Rectangle 3"/>
          <p:cNvSpPr>
            <a:spLocks noGrp="1" noChangeArrowheads="1"/>
          </p:cNvSpPr>
          <p:nvPr>
            <p:ph type="body" idx="1"/>
          </p:nvPr>
        </p:nvSpPr>
        <p:spPr/>
        <p:txBody>
          <a:bodyPr/>
          <a:lstStyle/>
          <a:p>
            <a:r>
              <a:rPr lang="en-US"/>
              <a:t>Can you peacefully criticize the government by writing, speaking and organizing?</a:t>
            </a:r>
          </a:p>
          <a:p>
            <a:endParaRPr lang="en-US"/>
          </a:p>
          <a:p>
            <a:r>
              <a:rPr lang="en-US"/>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anim calcmode="lin" valueType="num">
                                      <p:cBhvr additive="base">
                                        <p:cTn id="7" dur="20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en-US" b="1"/>
              <a:t>Constitution Quiz</a:t>
            </a:r>
          </a:p>
        </p:txBody>
      </p:sp>
      <p:sp>
        <p:nvSpPr>
          <p:cNvPr id="23555" name="Rectangle 3"/>
          <p:cNvSpPr>
            <a:spLocks noGrp="1" noChangeArrowheads="1"/>
          </p:cNvSpPr>
          <p:nvPr>
            <p:ph type="body" idx="1"/>
          </p:nvPr>
        </p:nvSpPr>
        <p:spPr/>
        <p:txBody>
          <a:bodyPr/>
          <a:lstStyle/>
          <a:p>
            <a:r>
              <a:rPr lang="en-US"/>
              <a:t>Can the police search your house without a very good reason?</a:t>
            </a:r>
          </a:p>
          <a:p>
            <a:endParaRPr lang="en-US"/>
          </a:p>
          <a:p>
            <a:r>
              <a:rPr lang="en-US"/>
              <a:t>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anim calcmode="lin" valueType="num">
                                      <p:cBhvr additive="base">
                                        <p:cTn id="7" dur="20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6"/>
          <p:cNvSpPr>
            <a:spLocks noGrp="1" noChangeArrowheads="1"/>
          </p:cNvSpPr>
          <p:nvPr>
            <p:ph type="title"/>
          </p:nvPr>
        </p:nvSpPr>
        <p:spPr>
          <a:xfrm>
            <a:off x="457200" y="457200"/>
            <a:ext cx="8229600" cy="5410200"/>
          </a:xfrm>
        </p:spPr>
        <p:txBody>
          <a:bodyPr/>
          <a:lstStyle/>
          <a:p>
            <a:pPr algn="ctr"/>
            <a:r>
              <a:rPr lang="en-US" sz="5400"/>
              <a:t>All of these rights come from </a:t>
            </a:r>
            <a:r>
              <a:rPr lang="en-US" sz="5400" b="1"/>
              <a:t>the Constitution</a:t>
            </a:r>
            <a:r>
              <a:rPr lang="en-US" sz="5400"/>
              <a:t>.</a:t>
            </a:r>
            <a:r>
              <a:rPr lang="en-US"/>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457200" y="457200"/>
            <a:ext cx="8229600" cy="5638800"/>
          </a:xfrm>
        </p:spPr>
        <p:txBody>
          <a:bodyPr/>
          <a:lstStyle/>
          <a:p>
            <a:pPr algn="ctr"/>
            <a:r>
              <a:rPr lang="en-US"/>
              <a:t>The Constitution gives us the rules (laws) for the whole country, just like Mrs. Tuttle’s rules are the rules for this classroom.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a:xfrm>
            <a:off x="457200" y="457200"/>
            <a:ext cx="8229600" cy="5410200"/>
          </a:xfrm>
        </p:spPr>
        <p:txBody>
          <a:bodyPr/>
          <a:lstStyle/>
          <a:p>
            <a:pPr algn="ctr"/>
            <a:r>
              <a:rPr lang="en-US"/>
              <a:t>The Constitution also tells us what </a:t>
            </a:r>
            <a:r>
              <a:rPr lang="en-US" b="1"/>
              <a:t>rights</a:t>
            </a:r>
            <a:r>
              <a:rPr lang="en-US"/>
              <a:t> and </a:t>
            </a:r>
            <a:r>
              <a:rPr lang="en-US" b="1"/>
              <a:t>privileges</a:t>
            </a:r>
            <a:r>
              <a:rPr lang="en-US"/>
              <a:t> we have as Americans.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295</TotalTime>
  <Words>770</Words>
  <Application>Microsoft Office PowerPoint</Application>
  <PresentationFormat>On-screen Show (4:3)</PresentationFormat>
  <Paragraphs>61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Pixel</vt:lpstr>
      <vt:lpstr>The Constitution</vt:lpstr>
      <vt:lpstr>Slide 2</vt:lpstr>
      <vt:lpstr>Constitution Quiz</vt:lpstr>
      <vt:lpstr>Constitution Quiz</vt:lpstr>
      <vt:lpstr>Constitution Quiz </vt:lpstr>
      <vt:lpstr>Constitution Quiz</vt:lpstr>
      <vt:lpstr>All of these rights come from the Constitution.  </vt:lpstr>
      <vt:lpstr>The Constitution gives us the rules (laws) for the whole country, just like Mrs. Tuttle’s rules are the rules for this classroom.</vt:lpstr>
      <vt:lpstr>The Constitution also tells us what rights and privileges we have as Americans.  </vt:lpstr>
      <vt:lpstr>Slide 10</vt:lpstr>
      <vt:lpstr>Imagine…</vt:lpstr>
      <vt:lpstr>How will you make sure that anyone who feels unfairly treated will have a place to air complaints? </vt:lpstr>
      <vt:lpstr>How will you make sure that people can have peace and quiet?  </vt:lpstr>
      <vt:lpstr>How will you make sure that group members will help if outsiders arrive who threaten your group?  </vt:lpstr>
      <vt:lpstr>How will you make sure that the improvements you make on the island (such as shelters, fireplaces and the like) will be used fairly? </vt:lpstr>
      <vt:lpstr>How will you make sure that group members will be free to do what they want as long as it doesn't hurt anyone else?  </vt:lpstr>
      <vt:lpstr>How will you make sure that the rules and organizations you develop protect future generations? </vt:lpstr>
      <vt:lpstr>The founding fathers had to think of all of these questions, too.  That’s why they wrote the Constitution.  </vt:lpstr>
      <vt:lpstr>Preamble:</vt:lpstr>
      <vt:lpstr>We the People of the United States, in order to form a more perfect Union, establish justice, insure domestic tranquility, provide for the common defense, promote the general welfare, and secure the blessings of liberty to ourselves and our posterity, do ordain and establish this Constitution for the United States of America. </vt:lpstr>
      <vt:lpstr>We the People…</vt:lpstr>
      <vt:lpstr>…in order to form a more perfect union…</vt:lpstr>
      <vt:lpstr>…establish justice…</vt:lpstr>
      <vt:lpstr>…insure domestic tranquility…</vt:lpstr>
      <vt:lpstr>…provide for the common defense…</vt:lpstr>
      <vt:lpstr>…promote the general welfare…</vt:lpstr>
      <vt:lpstr>…and secure the blessings of liberty to ourselves…</vt:lpstr>
      <vt:lpstr>…and our posterity…</vt:lpstr>
      <vt:lpstr>…do ordain and establish this constitution for the United States of America.</vt:lpstr>
      <vt:lpstr>We the People of the United States, in order to form a more perfect Union, establish justice, insure domestic tranquility, provide for the common defense, promote the general welfare, and secure the blessings of liberty to ourselves and our posterity, do ordain and establish this Constitution for the United States of America.</vt:lpstr>
    </vt:vector>
  </TitlesOfParts>
  <Company>UofM School of Law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Planet Fourth Grade is Researching the U.S. Constitution</dc:title>
  <dc:creator>Chalburg; Betseyw</dc:creator>
  <cp:lastModifiedBy>Fran</cp:lastModifiedBy>
  <cp:revision>30</cp:revision>
  <dcterms:created xsi:type="dcterms:W3CDTF">2006-09-17T23:18:37Z</dcterms:created>
  <dcterms:modified xsi:type="dcterms:W3CDTF">2012-03-28T17:12:50Z</dcterms:modified>
</cp:coreProperties>
</file>