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63" r:id="rId3"/>
    <p:sldId id="281" r:id="rId4"/>
    <p:sldId id="274" r:id="rId5"/>
    <p:sldId id="258" r:id="rId6"/>
    <p:sldId id="260" r:id="rId7"/>
    <p:sldId id="269" r:id="rId8"/>
    <p:sldId id="279" r:id="rId9"/>
    <p:sldId id="268" r:id="rId10"/>
    <p:sldId id="270" r:id="rId11"/>
    <p:sldId id="271" r:id="rId12"/>
    <p:sldId id="272" r:id="rId13"/>
    <p:sldId id="266" r:id="rId14"/>
    <p:sldId id="278" r:id="rId15"/>
    <p:sldId id="262"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79" autoAdjust="0"/>
  </p:normalViewPr>
  <p:slideViewPr>
    <p:cSldViewPr snapToGrid="0">
      <p:cViewPr varScale="1">
        <p:scale>
          <a:sx n="85" d="100"/>
          <a:sy n="85" d="100"/>
        </p:scale>
        <p:origin x="48" y="114"/>
      </p:cViewPr>
      <p:guideLst/>
    </p:cSldViewPr>
  </p:slideViewPr>
  <p:outlineViewPr>
    <p:cViewPr>
      <p:scale>
        <a:sx n="33" d="100"/>
        <a:sy n="33" d="100"/>
      </p:scale>
      <p:origin x="0" y="-1302"/>
    </p:cViewPr>
  </p:outlineViewPr>
  <p:notesTextViewPr>
    <p:cViewPr>
      <p:scale>
        <a:sx n="1" d="1"/>
        <a:sy n="1" d="1"/>
      </p:scale>
      <p:origin x="0" y="0"/>
    </p:cViewPr>
  </p:notesTextViewPr>
  <p:notesViewPr>
    <p:cSldViewPr snapToGrid="0">
      <p:cViewPr varScale="1">
        <p:scale>
          <a:sx n="69" d="100"/>
          <a:sy n="69" d="100"/>
        </p:scale>
        <p:origin x="2517"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E7B03-D510-4C72-A48E-4810BD52384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04459B8-FE49-4CA1-9B18-391C88A22261}">
      <dgm:prSet/>
      <dgm:spPr/>
      <dgm:t>
        <a:bodyPr/>
        <a:lstStyle/>
        <a:p>
          <a:r>
            <a:rPr lang="en-US" dirty="0"/>
            <a:t>This purpose of the ESJ committee is to eliminate all inequities and disparities in our court system.</a:t>
          </a:r>
        </a:p>
      </dgm:t>
    </dgm:pt>
    <dgm:pt modelId="{3D1AD678-EA4E-4FB6-9312-45A12AA3714E}" type="parTrans" cxnId="{9DAACE6D-CF39-4EFE-B248-D7CF83F90F15}">
      <dgm:prSet/>
      <dgm:spPr/>
      <dgm:t>
        <a:bodyPr/>
        <a:lstStyle/>
        <a:p>
          <a:endParaRPr lang="en-US"/>
        </a:p>
      </dgm:t>
    </dgm:pt>
    <dgm:pt modelId="{F5E3AE6C-232F-42C8-BAB5-B3810701FC98}" type="sibTrans" cxnId="{9DAACE6D-CF39-4EFE-B248-D7CF83F90F15}">
      <dgm:prSet/>
      <dgm:spPr/>
      <dgm:t>
        <a:bodyPr/>
        <a:lstStyle/>
        <a:p>
          <a:endParaRPr lang="en-US"/>
        </a:p>
      </dgm:t>
    </dgm:pt>
    <dgm:pt modelId="{CB7DCDC5-D29F-46B5-9366-CA27DEB83EA7}">
      <dgm:prSet/>
      <dgm:spPr/>
      <dgm:t>
        <a:bodyPr/>
        <a:lstStyle/>
        <a:p>
          <a:r>
            <a:rPr lang="en-US" dirty="0"/>
            <a:t>This committee recognizes the impact of historical social injustices and systemic racism.  This committee is committed to achieving an equitable system of justice for all. This committee will cultivate inclusivity, diversity, racial representation, and raise self-awareness through education, crucial conversations, community collaboration and legislation.   </a:t>
          </a:r>
        </a:p>
      </dgm:t>
    </dgm:pt>
    <dgm:pt modelId="{D504E014-09DB-496A-9535-B2F19846732B}" type="parTrans" cxnId="{E20F5C90-A694-427C-BC10-A5954676161C}">
      <dgm:prSet/>
      <dgm:spPr/>
      <dgm:t>
        <a:bodyPr/>
        <a:lstStyle/>
        <a:p>
          <a:endParaRPr lang="en-US"/>
        </a:p>
      </dgm:t>
    </dgm:pt>
    <dgm:pt modelId="{687B597D-EB31-4333-8BE1-7FFE5462C020}" type="sibTrans" cxnId="{E20F5C90-A694-427C-BC10-A5954676161C}">
      <dgm:prSet/>
      <dgm:spPr/>
      <dgm:t>
        <a:bodyPr/>
        <a:lstStyle/>
        <a:p>
          <a:endParaRPr lang="en-US"/>
        </a:p>
      </dgm:t>
    </dgm:pt>
    <dgm:pt modelId="{844157CC-9F9F-4DAB-9023-A6013AF6293F}" type="pres">
      <dgm:prSet presAssocID="{65BE7B03-D510-4C72-A48E-4810BD52384A}" presName="linear" presStyleCnt="0">
        <dgm:presLayoutVars>
          <dgm:animLvl val="lvl"/>
          <dgm:resizeHandles val="exact"/>
        </dgm:presLayoutVars>
      </dgm:prSet>
      <dgm:spPr/>
    </dgm:pt>
    <dgm:pt modelId="{B91EDC48-6EFE-40DF-89A7-3361F7DA7B64}" type="pres">
      <dgm:prSet presAssocID="{804459B8-FE49-4CA1-9B18-391C88A22261}" presName="parentText" presStyleLbl="node1" presStyleIdx="0" presStyleCnt="2">
        <dgm:presLayoutVars>
          <dgm:chMax val="0"/>
          <dgm:bulletEnabled val="1"/>
        </dgm:presLayoutVars>
      </dgm:prSet>
      <dgm:spPr/>
    </dgm:pt>
    <dgm:pt modelId="{C0EDD4B3-B4DC-4176-8AE9-D25606973E71}" type="pres">
      <dgm:prSet presAssocID="{F5E3AE6C-232F-42C8-BAB5-B3810701FC98}" presName="spacer" presStyleCnt="0"/>
      <dgm:spPr/>
    </dgm:pt>
    <dgm:pt modelId="{C641B5D5-9BB7-4E3F-9802-2D165730B1B6}" type="pres">
      <dgm:prSet presAssocID="{CB7DCDC5-D29F-46B5-9366-CA27DEB83EA7}" presName="parentText" presStyleLbl="node1" presStyleIdx="1" presStyleCnt="2">
        <dgm:presLayoutVars>
          <dgm:chMax val="0"/>
          <dgm:bulletEnabled val="1"/>
        </dgm:presLayoutVars>
      </dgm:prSet>
      <dgm:spPr/>
    </dgm:pt>
  </dgm:ptLst>
  <dgm:cxnLst>
    <dgm:cxn modelId="{9DAACE6D-CF39-4EFE-B248-D7CF83F90F15}" srcId="{65BE7B03-D510-4C72-A48E-4810BD52384A}" destId="{804459B8-FE49-4CA1-9B18-391C88A22261}" srcOrd="0" destOrd="0" parTransId="{3D1AD678-EA4E-4FB6-9312-45A12AA3714E}" sibTransId="{F5E3AE6C-232F-42C8-BAB5-B3810701FC98}"/>
    <dgm:cxn modelId="{E20F5C90-A694-427C-BC10-A5954676161C}" srcId="{65BE7B03-D510-4C72-A48E-4810BD52384A}" destId="{CB7DCDC5-D29F-46B5-9366-CA27DEB83EA7}" srcOrd="1" destOrd="0" parTransId="{D504E014-09DB-496A-9535-B2F19846732B}" sibTransId="{687B597D-EB31-4333-8BE1-7FFE5462C020}"/>
    <dgm:cxn modelId="{19FA9790-D130-41C4-9676-29D86372349D}" type="presOf" srcId="{804459B8-FE49-4CA1-9B18-391C88A22261}" destId="{B91EDC48-6EFE-40DF-89A7-3361F7DA7B64}" srcOrd="0" destOrd="0" presId="urn:microsoft.com/office/officeart/2005/8/layout/vList2"/>
    <dgm:cxn modelId="{0AAD31AB-5A51-449D-B3F5-EA3C53A165D5}" type="presOf" srcId="{65BE7B03-D510-4C72-A48E-4810BD52384A}" destId="{844157CC-9F9F-4DAB-9023-A6013AF6293F}" srcOrd="0" destOrd="0" presId="urn:microsoft.com/office/officeart/2005/8/layout/vList2"/>
    <dgm:cxn modelId="{90CC42FF-1CAD-485B-9D3C-D1DF97F7C21F}" type="presOf" srcId="{CB7DCDC5-D29F-46B5-9366-CA27DEB83EA7}" destId="{C641B5D5-9BB7-4E3F-9802-2D165730B1B6}" srcOrd="0" destOrd="0" presId="urn:microsoft.com/office/officeart/2005/8/layout/vList2"/>
    <dgm:cxn modelId="{EA6354D0-FB9C-4C31-998E-3A295A67F67C}" type="presParOf" srcId="{844157CC-9F9F-4DAB-9023-A6013AF6293F}" destId="{B91EDC48-6EFE-40DF-89A7-3361F7DA7B64}" srcOrd="0" destOrd="0" presId="urn:microsoft.com/office/officeart/2005/8/layout/vList2"/>
    <dgm:cxn modelId="{7DE8286C-68D3-4846-81D1-61459EE27C5D}" type="presParOf" srcId="{844157CC-9F9F-4DAB-9023-A6013AF6293F}" destId="{C0EDD4B3-B4DC-4176-8AE9-D25606973E71}" srcOrd="1" destOrd="0" presId="urn:microsoft.com/office/officeart/2005/8/layout/vList2"/>
    <dgm:cxn modelId="{F33D24CF-2052-4269-9C25-17942E5CA276}" type="presParOf" srcId="{844157CC-9F9F-4DAB-9023-A6013AF6293F}" destId="{C641B5D5-9BB7-4E3F-9802-2D165730B1B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903D9-B475-40A6-8BFA-D29140F88E46}" type="doc">
      <dgm:prSet loTypeId="urn:microsoft.com/office/officeart/2005/8/layout/chevron1" loCatId="process" qsTypeId="urn:microsoft.com/office/officeart/2005/8/quickstyle/simple1" qsCatId="simple" csTypeId="urn:microsoft.com/office/officeart/2005/8/colors/colorful1" csCatId="colorful"/>
      <dgm:spPr/>
      <dgm:t>
        <a:bodyPr/>
        <a:lstStyle/>
        <a:p>
          <a:endParaRPr lang="en-US"/>
        </a:p>
      </dgm:t>
    </dgm:pt>
    <dgm:pt modelId="{966A63A3-C404-4A8C-B445-101A81DF2F9A}">
      <dgm:prSet/>
      <dgm:spPr/>
      <dgm:t>
        <a:bodyPr/>
        <a:lstStyle/>
        <a:p>
          <a:r>
            <a:rPr lang="en-US" dirty="0"/>
            <a:t>Who’s involved </a:t>
          </a:r>
        </a:p>
      </dgm:t>
    </dgm:pt>
    <dgm:pt modelId="{2B24FE2B-ACA9-41BA-8D80-073C845F1BB5}" type="parTrans" cxnId="{A707F173-D093-4D1C-95FE-D40562452F80}">
      <dgm:prSet/>
      <dgm:spPr/>
      <dgm:t>
        <a:bodyPr/>
        <a:lstStyle/>
        <a:p>
          <a:endParaRPr lang="en-US"/>
        </a:p>
      </dgm:t>
    </dgm:pt>
    <dgm:pt modelId="{0DF1C90B-D2E3-4B6D-A14F-6E8B47C05F95}" type="sibTrans" cxnId="{A707F173-D093-4D1C-95FE-D40562452F80}">
      <dgm:prSet/>
      <dgm:spPr/>
      <dgm:t>
        <a:bodyPr/>
        <a:lstStyle/>
        <a:p>
          <a:endParaRPr lang="en-US"/>
        </a:p>
      </dgm:t>
    </dgm:pt>
    <dgm:pt modelId="{A5A447C6-CC4C-4AEC-B9B6-69D29338DA98}">
      <dgm:prSet/>
      <dgm:spPr/>
      <dgm:t>
        <a:bodyPr/>
        <a:lstStyle/>
        <a:p>
          <a:r>
            <a:rPr lang="en-US" dirty="0"/>
            <a:t>How were they selected</a:t>
          </a:r>
        </a:p>
      </dgm:t>
    </dgm:pt>
    <dgm:pt modelId="{A18074A3-AECB-4C88-B2E0-B21A55197F18}" type="parTrans" cxnId="{472DFFDB-6B15-4BD7-90D2-EC7D77F2DECF}">
      <dgm:prSet/>
      <dgm:spPr/>
      <dgm:t>
        <a:bodyPr/>
        <a:lstStyle/>
        <a:p>
          <a:endParaRPr lang="en-US"/>
        </a:p>
      </dgm:t>
    </dgm:pt>
    <dgm:pt modelId="{E5933E7C-4F11-460A-9BB0-D212F6C1678D}" type="sibTrans" cxnId="{472DFFDB-6B15-4BD7-90D2-EC7D77F2DECF}">
      <dgm:prSet/>
      <dgm:spPr/>
      <dgm:t>
        <a:bodyPr/>
        <a:lstStyle/>
        <a:p>
          <a:endParaRPr lang="en-US"/>
        </a:p>
      </dgm:t>
    </dgm:pt>
    <dgm:pt modelId="{F8C2A944-B2AF-4CBC-A82D-15041287B15E}" type="pres">
      <dgm:prSet presAssocID="{8EE903D9-B475-40A6-8BFA-D29140F88E46}" presName="Name0" presStyleCnt="0">
        <dgm:presLayoutVars>
          <dgm:dir/>
          <dgm:animLvl val="lvl"/>
          <dgm:resizeHandles val="exact"/>
        </dgm:presLayoutVars>
      </dgm:prSet>
      <dgm:spPr/>
    </dgm:pt>
    <dgm:pt modelId="{650B2A0C-9A2A-45CB-8962-3A9C4B6C95D6}" type="pres">
      <dgm:prSet presAssocID="{966A63A3-C404-4A8C-B445-101A81DF2F9A}" presName="parTxOnly" presStyleLbl="node1" presStyleIdx="0" presStyleCnt="2">
        <dgm:presLayoutVars>
          <dgm:chMax val="0"/>
          <dgm:chPref val="0"/>
          <dgm:bulletEnabled val="1"/>
        </dgm:presLayoutVars>
      </dgm:prSet>
      <dgm:spPr/>
    </dgm:pt>
    <dgm:pt modelId="{1E2C8B80-4853-4E75-BFD8-CF2A59BDE954}" type="pres">
      <dgm:prSet presAssocID="{0DF1C90B-D2E3-4B6D-A14F-6E8B47C05F95}" presName="parTxOnlySpace" presStyleCnt="0"/>
      <dgm:spPr/>
    </dgm:pt>
    <dgm:pt modelId="{FDC71DDE-4FD6-464D-A132-DF30DB4D352C}" type="pres">
      <dgm:prSet presAssocID="{A5A447C6-CC4C-4AEC-B9B6-69D29338DA98}" presName="parTxOnly" presStyleLbl="node1" presStyleIdx="1" presStyleCnt="2">
        <dgm:presLayoutVars>
          <dgm:chMax val="0"/>
          <dgm:chPref val="0"/>
          <dgm:bulletEnabled val="1"/>
        </dgm:presLayoutVars>
      </dgm:prSet>
      <dgm:spPr/>
    </dgm:pt>
  </dgm:ptLst>
  <dgm:cxnLst>
    <dgm:cxn modelId="{C1231D05-3027-4BDB-9404-B97369014A1F}" type="presOf" srcId="{8EE903D9-B475-40A6-8BFA-D29140F88E46}" destId="{F8C2A944-B2AF-4CBC-A82D-15041287B15E}" srcOrd="0" destOrd="0" presId="urn:microsoft.com/office/officeart/2005/8/layout/chevron1"/>
    <dgm:cxn modelId="{DB700427-ED35-49E4-86F7-C151210E5724}" type="presOf" srcId="{A5A447C6-CC4C-4AEC-B9B6-69D29338DA98}" destId="{FDC71DDE-4FD6-464D-A132-DF30DB4D352C}" srcOrd="0" destOrd="0" presId="urn:microsoft.com/office/officeart/2005/8/layout/chevron1"/>
    <dgm:cxn modelId="{A707F173-D093-4D1C-95FE-D40562452F80}" srcId="{8EE903D9-B475-40A6-8BFA-D29140F88E46}" destId="{966A63A3-C404-4A8C-B445-101A81DF2F9A}" srcOrd="0" destOrd="0" parTransId="{2B24FE2B-ACA9-41BA-8D80-073C845F1BB5}" sibTransId="{0DF1C90B-D2E3-4B6D-A14F-6E8B47C05F95}"/>
    <dgm:cxn modelId="{93026BD5-09BE-42F6-AFC2-2B1D62CD0B32}" type="presOf" srcId="{966A63A3-C404-4A8C-B445-101A81DF2F9A}" destId="{650B2A0C-9A2A-45CB-8962-3A9C4B6C95D6}" srcOrd="0" destOrd="0" presId="urn:microsoft.com/office/officeart/2005/8/layout/chevron1"/>
    <dgm:cxn modelId="{472DFFDB-6B15-4BD7-90D2-EC7D77F2DECF}" srcId="{8EE903D9-B475-40A6-8BFA-D29140F88E46}" destId="{A5A447C6-CC4C-4AEC-B9B6-69D29338DA98}" srcOrd="1" destOrd="0" parTransId="{A18074A3-AECB-4C88-B2E0-B21A55197F18}" sibTransId="{E5933E7C-4F11-460A-9BB0-D212F6C1678D}"/>
    <dgm:cxn modelId="{793C701D-D9ED-4F43-A72A-ECE5CD3D6E79}" type="presParOf" srcId="{F8C2A944-B2AF-4CBC-A82D-15041287B15E}" destId="{650B2A0C-9A2A-45CB-8962-3A9C4B6C95D6}" srcOrd="0" destOrd="0" presId="urn:microsoft.com/office/officeart/2005/8/layout/chevron1"/>
    <dgm:cxn modelId="{3D4D494C-C6C9-453E-9FB2-0E78DF90EDBD}" type="presParOf" srcId="{F8C2A944-B2AF-4CBC-A82D-15041287B15E}" destId="{1E2C8B80-4853-4E75-BFD8-CF2A59BDE954}" srcOrd="1" destOrd="0" presId="urn:microsoft.com/office/officeart/2005/8/layout/chevron1"/>
    <dgm:cxn modelId="{A8F015C8-4A26-46F2-9385-785DFF401DCC}" type="presParOf" srcId="{F8C2A944-B2AF-4CBC-A82D-15041287B15E}" destId="{FDC71DDE-4FD6-464D-A132-DF30DB4D352C}"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EDC48-6EFE-40DF-89A7-3361F7DA7B64}">
      <dsp:nvSpPr>
        <dsp:cNvPr id="0" name=""/>
        <dsp:cNvSpPr/>
      </dsp:nvSpPr>
      <dsp:spPr>
        <a:xfrm>
          <a:off x="0" y="47314"/>
          <a:ext cx="6900512" cy="26876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This purpose of the ESJ committee is to eliminate all inequities and disparities in our court system.</a:t>
          </a:r>
        </a:p>
      </dsp:txBody>
      <dsp:txXfrm>
        <a:off x="131200" y="178514"/>
        <a:ext cx="6638112" cy="2425236"/>
      </dsp:txXfrm>
    </dsp:sp>
    <dsp:sp modelId="{C641B5D5-9BB7-4E3F-9802-2D165730B1B6}">
      <dsp:nvSpPr>
        <dsp:cNvPr id="0" name=""/>
        <dsp:cNvSpPr/>
      </dsp:nvSpPr>
      <dsp:spPr>
        <a:xfrm>
          <a:off x="0" y="2801190"/>
          <a:ext cx="6900512" cy="268763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This committee recognizes the impact of historical social injustices and systemic racism.  This committee is committed to achieving an equitable system of justice for all. This committee will cultivate inclusivity, diversity, racial representation, and raise self-awareness through education, crucial conversations, community collaboration and legislation.   </a:t>
          </a:r>
        </a:p>
      </dsp:txBody>
      <dsp:txXfrm>
        <a:off x="131200" y="2932390"/>
        <a:ext cx="6638112" cy="2425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B2A0C-9A2A-45CB-8962-3A9C4B6C95D6}">
      <dsp:nvSpPr>
        <dsp:cNvPr id="0" name=""/>
        <dsp:cNvSpPr/>
      </dsp:nvSpPr>
      <dsp:spPr>
        <a:xfrm>
          <a:off x="8936" y="303059"/>
          <a:ext cx="5342239" cy="213689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dirty="0"/>
            <a:t>Who’s involved </a:t>
          </a:r>
        </a:p>
      </dsp:txBody>
      <dsp:txXfrm>
        <a:off x="1077384" y="303059"/>
        <a:ext cx="3205344" cy="2136895"/>
      </dsp:txXfrm>
    </dsp:sp>
    <dsp:sp modelId="{FDC71DDE-4FD6-464D-A132-DF30DB4D352C}">
      <dsp:nvSpPr>
        <dsp:cNvPr id="0" name=""/>
        <dsp:cNvSpPr/>
      </dsp:nvSpPr>
      <dsp:spPr>
        <a:xfrm>
          <a:off x="4816952" y="303059"/>
          <a:ext cx="5342239" cy="2136895"/>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8024" tIns="62675" rIns="62675" bIns="62675" numCol="1" spcCol="1270" anchor="ctr" anchorCtr="0">
          <a:noAutofit/>
        </a:bodyPr>
        <a:lstStyle/>
        <a:p>
          <a:pPr marL="0" lvl="0" indent="0" algn="ctr" defTabSz="2089150">
            <a:lnSpc>
              <a:spcPct val="90000"/>
            </a:lnSpc>
            <a:spcBef>
              <a:spcPct val="0"/>
            </a:spcBef>
            <a:spcAft>
              <a:spcPct val="35000"/>
            </a:spcAft>
            <a:buNone/>
          </a:pPr>
          <a:r>
            <a:rPr lang="en-US" sz="4700" kern="1200" dirty="0"/>
            <a:t>How were they selected</a:t>
          </a:r>
        </a:p>
      </dsp:txBody>
      <dsp:txXfrm>
        <a:off x="5885400" y="303059"/>
        <a:ext cx="3205344" cy="21368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178C0C7-803E-460D-87AC-7597E7923A67}" type="datetimeFigureOut">
              <a:rPr lang="en-US" smtClean="0"/>
              <a:t>4/25/2021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01AD4F9-4F97-4592-9B3C-762683481C3A}" type="slidenum">
              <a:rPr lang="en-US" smtClean="0"/>
              <a:t>‹#›</a:t>
            </a:fld>
            <a:endParaRPr lang="en-US" dirty="0"/>
          </a:p>
        </p:txBody>
      </p:sp>
    </p:spTree>
    <p:extLst>
      <p:ext uri="{BB962C8B-B14F-4D97-AF65-F5344CB8AC3E}">
        <p14:creationId xmlns:p14="http://schemas.microsoft.com/office/powerpoint/2010/main" val="291871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a:t>
            </a:fld>
            <a:endParaRPr lang="en-US" dirty="0"/>
          </a:p>
        </p:txBody>
      </p:sp>
    </p:spTree>
    <p:extLst>
      <p:ext uri="{BB962C8B-B14F-4D97-AF65-F5344CB8AC3E}">
        <p14:creationId xmlns:p14="http://schemas.microsoft.com/office/powerpoint/2010/main" val="771913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solidFill>
                  <a:srgbClr val="0070C0"/>
                </a:solidFill>
              </a:rPr>
              <a:t>Community – Community Convo – stake-holders</a:t>
            </a:r>
          </a:p>
          <a:p>
            <a:r>
              <a:rPr lang="en-US" sz="2100" dirty="0">
                <a:solidFill>
                  <a:srgbClr val="0070C0"/>
                </a:solidFill>
              </a:rPr>
              <a:t>This committee supports Rule 10.20 - keeps us accountable to the community we serve – Allows us to see how we are being perceived</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10</a:t>
            </a:fld>
            <a:endParaRPr lang="en-US" dirty="0"/>
          </a:p>
        </p:txBody>
      </p:sp>
    </p:spTree>
    <p:extLst>
      <p:ext uri="{BB962C8B-B14F-4D97-AF65-F5344CB8AC3E}">
        <p14:creationId xmlns:p14="http://schemas.microsoft.com/office/powerpoint/2010/main" val="53461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solidFill>
                  <a:srgbClr val="FF0000"/>
                </a:solidFill>
              </a:rPr>
              <a:t>Legislation committee reviews and highlights important legislation that effects Equality and Social Justice</a:t>
            </a:r>
          </a:p>
          <a:p>
            <a:endParaRPr lang="en-US" sz="2100" dirty="0">
              <a:solidFill>
                <a:srgbClr val="FF0000"/>
              </a:solidFill>
            </a:endParaRPr>
          </a:p>
          <a:p>
            <a:r>
              <a:rPr lang="en-US" sz="2100" dirty="0">
                <a:solidFill>
                  <a:srgbClr val="FF0000"/>
                </a:solidFill>
              </a:rPr>
              <a:t>Racial Justice Act and AB 3070 which requires us to consider Implicit Bias during jury selection</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11</a:t>
            </a:fld>
            <a:endParaRPr lang="en-US" dirty="0"/>
          </a:p>
        </p:txBody>
      </p:sp>
    </p:spTree>
    <p:extLst>
      <p:ext uri="{BB962C8B-B14F-4D97-AF65-F5344CB8AC3E}">
        <p14:creationId xmlns:p14="http://schemas.microsoft.com/office/powerpoint/2010/main" val="3694820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solidFill>
                  <a:srgbClr val="FF0000"/>
                </a:solidFill>
              </a:rPr>
              <a:t>Leadership – PJ’s</a:t>
            </a:r>
          </a:p>
          <a:p>
            <a:r>
              <a:rPr lang="en-US" sz="2100" dirty="0">
                <a:solidFill>
                  <a:srgbClr val="FF0000"/>
                </a:solidFill>
              </a:rPr>
              <a:t>Summer Panel Discussion</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12</a:t>
            </a:fld>
            <a:endParaRPr lang="en-US" dirty="0"/>
          </a:p>
        </p:txBody>
      </p:sp>
    </p:spTree>
    <p:extLst>
      <p:ext uri="{BB962C8B-B14F-4D97-AF65-F5344CB8AC3E}">
        <p14:creationId xmlns:p14="http://schemas.microsoft.com/office/powerpoint/2010/main" val="208714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solidFill>
                  <a:srgbClr val="0070C0"/>
                </a:solidFill>
              </a:rPr>
              <a:t>Recruitment – Minority Mentorship/LA Program</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13</a:t>
            </a:fld>
            <a:endParaRPr lang="en-US" dirty="0"/>
          </a:p>
        </p:txBody>
      </p:sp>
    </p:spTree>
    <p:extLst>
      <p:ext uri="{BB962C8B-B14F-4D97-AF65-F5344CB8AC3E}">
        <p14:creationId xmlns:p14="http://schemas.microsoft.com/office/powerpoint/2010/main" val="210263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14</a:t>
            </a:fld>
            <a:endParaRPr lang="en-US" dirty="0"/>
          </a:p>
        </p:txBody>
      </p:sp>
    </p:spTree>
    <p:extLst>
      <p:ext uri="{BB962C8B-B14F-4D97-AF65-F5344CB8AC3E}">
        <p14:creationId xmlns:p14="http://schemas.microsoft.com/office/powerpoint/2010/main" val="294258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solidFill>
                  <a:srgbClr val="0070C0"/>
                </a:solidFill>
              </a:rPr>
              <a:t>Proud of our bench/State</a:t>
            </a:r>
          </a:p>
          <a:p>
            <a:r>
              <a:rPr lang="en-US" sz="1900" dirty="0">
                <a:solidFill>
                  <a:srgbClr val="0070C0"/>
                </a:solidFill>
              </a:rPr>
              <a:t>Statewide dialogue</a:t>
            </a:r>
          </a:p>
          <a:p>
            <a:r>
              <a:rPr lang="en-US" sz="1900" dirty="0">
                <a:solidFill>
                  <a:srgbClr val="0070C0"/>
                </a:solidFill>
              </a:rPr>
              <a:t>We’re here to support – provide docs</a:t>
            </a:r>
          </a:p>
          <a:p>
            <a:r>
              <a:rPr lang="en-US" sz="1900" dirty="0">
                <a:solidFill>
                  <a:srgbClr val="0070C0"/>
                </a:solidFill>
              </a:rPr>
              <a:t>We’re in this together</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15</a:t>
            </a:fld>
            <a:endParaRPr lang="en-US" dirty="0"/>
          </a:p>
        </p:txBody>
      </p:sp>
    </p:spTree>
    <p:extLst>
      <p:ext uri="{BB962C8B-B14F-4D97-AF65-F5344CB8AC3E}">
        <p14:creationId xmlns:p14="http://schemas.microsoft.com/office/powerpoint/2010/main" val="4039384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solidFill>
                  <a:srgbClr val="0070C0"/>
                </a:solidFill>
              </a:rPr>
              <a:t>Chief Justice/Cal Supes powerful statements right away</a:t>
            </a:r>
          </a:p>
          <a:p>
            <a:r>
              <a:rPr lang="en-US" sz="1900" dirty="0">
                <a:solidFill>
                  <a:srgbClr val="0070C0"/>
                </a:solidFill>
              </a:rPr>
              <a:t>Greater Vision – Beyond the Rule</a:t>
            </a:r>
          </a:p>
          <a:p>
            <a:r>
              <a:rPr lang="en-US" sz="1900" dirty="0">
                <a:solidFill>
                  <a:srgbClr val="0070C0"/>
                </a:solidFill>
              </a:rPr>
              <a:t>- </a:t>
            </a:r>
            <a:r>
              <a:rPr lang="en-US" sz="1900" dirty="0">
                <a:solidFill>
                  <a:srgbClr val="FF0000"/>
                </a:solidFill>
              </a:rPr>
              <a:t>Not just conform to the rule but conform to the rule but Transform the Environment</a:t>
            </a:r>
          </a:p>
          <a:p>
            <a:r>
              <a:rPr lang="en-US" sz="1900" dirty="0">
                <a:solidFill>
                  <a:srgbClr val="0070C0"/>
                </a:solidFill>
              </a:rPr>
              <a:t>Crucial Conversation – Response to George Floyd killing/Civil Unrest</a:t>
            </a:r>
          </a:p>
          <a:p>
            <a:r>
              <a:rPr lang="en-US" sz="1900" dirty="0">
                <a:solidFill>
                  <a:srgbClr val="0070C0"/>
                </a:solidFill>
              </a:rPr>
              <a:t>Powerful Discussion – Share content of the training</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2</a:t>
            </a:fld>
            <a:endParaRPr lang="en-US" dirty="0"/>
          </a:p>
        </p:txBody>
      </p:sp>
    </p:spTree>
    <p:extLst>
      <p:ext uri="{BB962C8B-B14F-4D97-AF65-F5344CB8AC3E}">
        <p14:creationId xmlns:p14="http://schemas.microsoft.com/office/powerpoint/2010/main" val="312210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We don’t want just to conform to a rule</a:t>
            </a:r>
          </a:p>
          <a:p>
            <a:endParaRPr lang="en-US" sz="1400" dirty="0"/>
          </a:p>
          <a:p>
            <a:r>
              <a:rPr lang="en-US" sz="1400" dirty="0"/>
              <a:t>We want to transform our court  to seeing everything through the eyes of Equality and Social Justice</a:t>
            </a:r>
          </a:p>
        </p:txBody>
      </p:sp>
      <p:sp>
        <p:nvSpPr>
          <p:cNvPr id="4" name="Slide Number Placeholder 3"/>
          <p:cNvSpPr>
            <a:spLocks noGrp="1"/>
          </p:cNvSpPr>
          <p:nvPr>
            <p:ph type="sldNum" sz="quarter" idx="5"/>
          </p:nvPr>
        </p:nvSpPr>
        <p:spPr/>
        <p:txBody>
          <a:bodyPr/>
          <a:lstStyle/>
          <a:p>
            <a:fld id="{C01AD4F9-4F97-4592-9B3C-762683481C3A}" type="slidenum">
              <a:rPr lang="en-US" smtClean="0"/>
              <a:t>3</a:t>
            </a:fld>
            <a:endParaRPr lang="en-US" dirty="0"/>
          </a:p>
        </p:txBody>
      </p:sp>
    </p:spTree>
    <p:extLst>
      <p:ext uri="{BB962C8B-B14F-4D97-AF65-F5344CB8AC3E}">
        <p14:creationId xmlns:p14="http://schemas.microsoft.com/office/powerpoint/2010/main" val="1590494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Initial Planning</a:t>
            </a:r>
            <a:r>
              <a:rPr lang="en-US" sz="1900" dirty="0">
                <a:solidFill>
                  <a:srgbClr val="0070C0"/>
                </a:solidFill>
              </a:rPr>
              <a:t> – </a:t>
            </a:r>
          </a:p>
          <a:p>
            <a:r>
              <a:rPr lang="en-US" sz="1900" dirty="0">
                <a:solidFill>
                  <a:srgbClr val="0070C0"/>
                </a:solidFill>
              </a:rPr>
              <a:t>I was moved on a personal level – Called SVB – Exp resonated – tell why – Felt safe space - Wanted to keep it going</a:t>
            </a:r>
          </a:p>
          <a:p>
            <a:r>
              <a:rPr lang="en-US" sz="1900" dirty="0">
                <a:solidFill>
                  <a:srgbClr val="FF0000"/>
                </a:solidFill>
              </a:rPr>
              <a:t>I was hesitant – why – vulnerability - responsibility</a:t>
            </a:r>
          </a:p>
          <a:p>
            <a:r>
              <a:rPr lang="en-US" sz="1900" dirty="0">
                <a:solidFill>
                  <a:srgbClr val="FF0000"/>
                </a:solidFill>
              </a:rPr>
              <a:t>Organic Firestarter – So many called – Each court diff</a:t>
            </a:r>
          </a:p>
          <a:p>
            <a:r>
              <a:rPr lang="en-US" sz="1900" dirty="0">
                <a:solidFill>
                  <a:srgbClr val="0070C0"/>
                </a:solidFill>
              </a:rPr>
              <a:t>Called PJ – very supportive – strike now</a:t>
            </a:r>
            <a:endParaRPr lang="en-US" sz="1900" dirty="0"/>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4</a:t>
            </a:fld>
            <a:endParaRPr lang="en-US" dirty="0"/>
          </a:p>
        </p:txBody>
      </p:sp>
    </p:spTree>
    <p:extLst>
      <p:ext uri="{BB962C8B-B14F-4D97-AF65-F5344CB8AC3E}">
        <p14:creationId xmlns:p14="http://schemas.microsoft.com/office/powerpoint/2010/main" val="403264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Who’s involved – </a:t>
            </a:r>
            <a:r>
              <a:rPr lang="en-US" sz="1600" dirty="0">
                <a:solidFill>
                  <a:srgbClr val="FF0000"/>
                </a:solidFill>
              </a:rPr>
              <a:t>Whoever wants to participate – not appt</a:t>
            </a:r>
          </a:p>
          <a:p>
            <a:r>
              <a:rPr lang="en-US" sz="1600" dirty="0">
                <a:solidFill>
                  <a:srgbClr val="FF0000"/>
                </a:solidFill>
              </a:rPr>
              <a:t>The largest committee on our court – 47 out of 74 participants</a:t>
            </a:r>
          </a:p>
          <a:p>
            <a:r>
              <a:rPr lang="en-US" sz="1600" dirty="0"/>
              <a:t>How were they selected – </a:t>
            </a:r>
            <a:r>
              <a:rPr lang="en-US" sz="1600" dirty="0">
                <a:solidFill>
                  <a:srgbClr val="FF0000"/>
                </a:solidFill>
              </a:rPr>
              <a:t>Not selected invited - inclusivity</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5</a:t>
            </a:fld>
            <a:endParaRPr lang="en-US" dirty="0"/>
          </a:p>
        </p:txBody>
      </p:sp>
    </p:spTree>
    <p:extLst>
      <p:ext uri="{BB962C8B-B14F-4D97-AF65-F5344CB8AC3E}">
        <p14:creationId xmlns:p14="http://schemas.microsoft.com/office/powerpoint/2010/main" val="2492563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solidFill>
                  <a:srgbClr val="0070C0"/>
                </a:solidFill>
              </a:rPr>
              <a:t>Subcoms b/c it’s too much – too many areas</a:t>
            </a:r>
          </a:p>
          <a:p>
            <a:r>
              <a:rPr lang="en-US" sz="1600" dirty="0">
                <a:solidFill>
                  <a:srgbClr val="0070C0"/>
                </a:solidFill>
              </a:rPr>
              <a:t>Survey to determine interest areas</a:t>
            </a:r>
          </a:p>
          <a:p>
            <a:r>
              <a:rPr lang="en-US" sz="1600" dirty="0">
                <a:solidFill>
                  <a:srgbClr val="0070C0"/>
                </a:solidFill>
              </a:rPr>
              <a:t>Empower people to participate in areas of interest</a:t>
            </a:r>
          </a:p>
          <a:p>
            <a:r>
              <a:rPr lang="en-US" sz="1600" dirty="0">
                <a:solidFill>
                  <a:srgbClr val="0070C0"/>
                </a:solidFill>
              </a:rPr>
              <a:t>Co-Chairs were selected from area of interest</a:t>
            </a:r>
          </a:p>
          <a:p>
            <a:endParaRPr lang="en-US" dirty="0"/>
          </a:p>
          <a:p>
            <a:r>
              <a:rPr lang="en-US" sz="1900" dirty="0">
                <a:solidFill>
                  <a:srgbClr val="FF0000"/>
                </a:solidFill>
              </a:rPr>
              <a:t>Show slides of sub com</a:t>
            </a:r>
          </a:p>
          <a:p>
            <a:r>
              <a:rPr lang="en-US" sz="1900" dirty="0">
                <a:solidFill>
                  <a:srgbClr val="FF0000"/>
                </a:solidFill>
              </a:rPr>
              <a:t>Co-Chairs are key/active</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6</a:t>
            </a:fld>
            <a:endParaRPr lang="en-US" dirty="0"/>
          </a:p>
        </p:txBody>
      </p:sp>
    </p:spTree>
    <p:extLst>
      <p:ext uri="{BB962C8B-B14F-4D97-AF65-F5344CB8AC3E}">
        <p14:creationId xmlns:p14="http://schemas.microsoft.com/office/powerpoint/2010/main" val="2814403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solidFill>
                  <a:srgbClr val="0070C0"/>
                </a:solidFill>
              </a:rPr>
              <a:t>Infrastructure - Elimination of Bias - Rule 10.20 – </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7</a:t>
            </a:fld>
            <a:endParaRPr lang="en-US" dirty="0"/>
          </a:p>
        </p:txBody>
      </p:sp>
    </p:spTree>
    <p:extLst>
      <p:ext uri="{BB962C8B-B14F-4D97-AF65-F5344CB8AC3E}">
        <p14:creationId xmlns:p14="http://schemas.microsoft.com/office/powerpoint/2010/main" val="1602801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Update: 2018 Work Group</a:t>
            </a:r>
          </a:p>
        </p:txBody>
      </p:sp>
      <p:sp>
        <p:nvSpPr>
          <p:cNvPr id="4" name="Slide Number Placeholder 3"/>
          <p:cNvSpPr>
            <a:spLocks noGrp="1"/>
          </p:cNvSpPr>
          <p:nvPr>
            <p:ph type="sldNum" sz="quarter" idx="5"/>
          </p:nvPr>
        </p:nvSpPr>
        <p:spPr/>
        <p:txBody>
          <a:bodyPr/>
          <a:lstStyle/>
          <a:p>
            <a:fld id="{C01AD4F9-4F97-4592-9B3C-762683481C3A}" type="slidenum">
              <a:rPr lang="en-US" smtClean="0"/>
              <a:t>8</a:t>
            </a:fld>
            <a:endParaRPr lang="en-US" dirty="0"/>
          </a:p>
        </p:txBody>
      </p:sp>
    </p:spTree>
    <p:extLst>
      <p:ext uri="{BB962C8B-B14F-4D97-AF65-F5344CB8AC3E}">
        <p14:creationId xmlns:p14="http://schemas.microsoft.com/office/powerpoint/2010/main" val="871792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solidFill>
                  <a:srgbClr val="FF0000"/>
                </a:solidFill>
              </a:rPr>
              <a:t>Most important – Educate the bench</a:t>
            </a:r>
          </a:p>
          <a:p>
            <a:endParaRPr lang="en-US" sz="1900" dirty="0">
              <a:solidFill>
                <a:srgbClr val="FF0000"/>
              </a:solidFill>
            </a:endParaRPr>
          </a:p>
          <a:p>
            <a:r>
              <a:rPr lang="en-US" sz="1900" dirty="0">
                <a:solidFill>
                  <a:srgbClr val="FF0000"/>
                </a:solidFill>
              </a:rPr>
              <a:t>Education - Crucial conversations – inter-racial/Bystander Intervention/Anti-Hate</a:t>
            </a:r>
          </a:p>
          <a:p>
            <a:endParaRPr lang="en-US" sz="1900" dirty="0">
              <a:solidFill>
                <a:srgbClr val="FF0000"/>
              </a:solidFill>
            </a:endParaRPr>
          </a:p>
          <a:p>
            <a:r>
              <a:rPr lang="en-US" sz="1900" dirty="0">
                <a:solidFill>
                  <a:srgbClr val="FF0000"/>
                </a:solidFill>
              </a:rPr>
              <a:t>Supports Rule 10.20 – The basis of the rule is to educate on bias – The more we are aware of our biases the better judicial officers we will be</a:t>
            </a:r>
          </a:p>
          <a:p>
            <a:endParaRPr lang="en-US" dirty="0"/>
          </a:p>
        </p:txBody>
      </p:sp>
      <p:sp>
        <p:nvSpPr>
          <p:cNvPr id="4" name="Slide Number Placeholder 3"/>
          <p:cNvSpPr>
            <a:spLocks noGrp="1"/>
          </p:cNvSpPr>
          <p:nvPr>
            <p:ph type="sldNum" sz="quarter" idx="5"/>
          </p:nvPr>
        </p:nvSpPr>
        <p:spPr/>
        <p:txBody>
          <a:bodyPr/>
          <a:lstStyle/>
          <a:p>
            <a:fld id="{C01AD4F9-4F97-4592-9B3C-762683481C3A}" type="slidenum">
              <a:rPr lang="en-US" smtClean="0"/>
              <a:t>9</a:t>
            </a:fld>
            <a:endParaRPr lang="en-US" dirty="0"/>
          </a:p>
        </p:txBody>
      </p:sp>
    </p:spTree>
    <p:extLst>
      <p:ext uri="{BB962C8B-B14F-4D97-AF65-F5344CB8AC3E}">
        <p14:creationId xmlns:p14="http://schemas.microsoft.com/office/powerpoint/2010/main" val="229478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DCA3-B8B3-48E8-A408-E601CC47FB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114A08-B7B0-4E15-A4C7-C8DA8FBCF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E27F18-E8F7-47AD-B1E8-B9B64466F4B7}"/>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21D6E463-F8B9-437C-B849-4B926A6FD6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DDACF2-7A2A-41E5-A3E0-06BD35ACF701}"/>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339202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C15C-0F13-418C-89C5-FFDC23C123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824721-201F-4CB6-9591-E3B18E54A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901EF-8363-43E4-B8F8-D825B8B6AEB2}"/>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A57C62C3-70ED-4C0E-ABBE-9DCC79B6BA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FC3BCC-25B3-450F-8A09-C948428D151B}"/>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334831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4BE048-A4C6-4C04-9A45-E7CB3ECDF4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5BF895-7F25-4704-8927-B719E00BF8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07E1F-0A4B-4B94-B5F6-234E95F6F210}"/>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001C19AB-F7AD-45D8-8C25-A243300D52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4DE9D8-7490-4B77-A6A9-5E0E60D4B3D4}"/>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1357453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F4E6A-BD4B-417C-8E20-CE0510099D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5D6CA8-2B94-44AE-9F6F-453524B2A4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1E20E-C48E-4125-92A6-1692A83E4B16}"/>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C428934C-CB25-493A-89FF-5CBEA54BE8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EBAC63-4244-4712-AD05-D87C8AFFE543}"/>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160900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B4011-7CE2-4E5C-AB35-7FAD1C1B5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0B057C-F038-4AF1-ADE1-FBD796CC6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FEE8AF-9139-4FA2-B0B2-745F7C34EE34}"/>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38B3F343-39D8-4980-B8E6-3EC2922789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85D1F1-72F3-4B93-BF3F-E07AA82C7EEA}"/>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1881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5DBC-7B3C-40F4-AEC5-AA71BF16AF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BBCBF-FD2D-4F9E-959C-655CE8187C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7BE057-E4C9-4404-84E8-E0B7DE8BB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D84307-90DA-4543-8696-5C27B3B60449}"/>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6" name="Footer Placeholder 5">
            <a:extLst>
              <a:ext uri="{FF2B5EF4-FFF2-40B4-BE49-F238E27FC236}">
                <a16:creationId xmlns:a16="http://schemas.microsoft.com/office/drawing/2014/main" id="{7D87812C-90EC-4AAD-ADA9-5C28DD1584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6F8671-30CE-4B7A-B058-50CB8BB2109B}"/>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267061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82C9-F739-42A5-A57A-2DA337DA65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749B3-FCAC-4420-9328-152010AE5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5F3D9-4592-46E3-89D7-6E1CA57A96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DC17F3-BF8C-43E0-B5C2-F2A3155052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C143B1-4CC5-4709-99BC-591A07753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09E07-9704-4530-AC76-7B3C787AAB65}"/>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8" name="Footer Placeholder 7">
            <a:extLst>
              <a:ext uri="{FF2B5EF4-FFF2-40B4-BE49-F238E27FC236}">
                <a16:creationId xmlns:a16="http://schemas.microsoft.com/office/drawing/2014/main" id="{C27A8DA5-8E51-47F7-8134-F0622A0ACBB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9976194-A2A9-48AE-818A-C287C8BA43F0}"/>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194635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2496-E12B-4CF6-81BF-189F7B7B0F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3F013-5D27-4897-BEB6-406D923EF424}"/>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4" name="Footer Placeholder 3">
            <a:extLst>
              <a:ext uri="{FF2B5EF4-FFF2-40B4-BE49-F238E27FC236}">
                <a16:creationId xmlns:a16="http://schemas.microsoft.com/office/drawing/2014/main" id="{168F1D92-253D-4064-8B65-5FD9442092F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64CCEB4-9734-43D0-960B-015F0CC2B42B}"/>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296148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13209-FF9D-4457-AB77-6A7B0BF3A72A}"/>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3" name="Footer Placeholder 2">
            <a:extLst>
              <a:ext uri="{FF2B5EF4-FFF2-40B4-BE49-F238E27FC236}">
                <a16:creationId xmlns:a16="http://schemas.microsoft.com/office/drawing/2014/main" id="{DB841DC4-AFF5-4283-9226-54751BCE652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B5A7D02-F63E-4A08-A573-09C8D056458B}"/>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61833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DFEC-6F94-4682-A127-126E3C5BC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45C829-B55B-4E14-8B1F-134BC940B9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1A2D7F-0782-4E9B-B17B-77829938E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B72E2-D773-47FD-9ACD-C13C23058A3B}"/>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6" name="Footer Placeholder 5">
            <a:extLst>
              <a:ext uri="{FF2B5EF4-FFF2-40B4-BE49-F238E27FC236}">
                <a16:creationId xmlns:a16="http://schemas.microsoft.com/office/drawing/2014/main" id="{5A9911C4-6E7F-4B14-91C2-D361D7F021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C41968-5B11-4755-BB65-94F3A4E76E93}"/>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58138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A095-F269-4745-A71C-AB92EB9A1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F0404-F1DE-42B5-AF1C-8F896CA17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ED0217F-CBA0-4F67-8360-CC11114A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488A8-83E3-4538-897F-9DDFB2FB0156}"/>
              </a:ext>
            </a:extLst>
          </p:cNvPr>
          <p:cNvSpPr>
            <a:spLocks noGrp="1"/>
          </p:cNvSpPr>
          <p:nvPr>
            <p:ph type="dt" sz="half" idx="10"/>
          </p:nvPr>
        </p:nvSpPr>
        <p:spPr/>
        <p:txBody>
          <a:bodyPr/>
          <a:lstStyle/>
          <a:p>
            <a:fld id="{870E7D5E-554A-4724-A159-DA0955F51126}" type="datetimeFigureOut">
              <a:rPr lang="en-US" smtClean="0"/>
              <a:t>4/25/2021</a:t>
            </a:fld>
            <a:endParaRPr lang="en-US" dirty="0"/>
          </a:p>
        </p:txBody>
      </p:sp>
      <p:sp>
        <p:nvSpPr>
          <p:cNvPr id="6" name="Footer Placeholder 5">
            <a:extLst>
              <a:ext uri="{FF2B5EF4-FFF2-40B4-BE49-F238E27FC236}">
                <a16:creationId xmlns:a16="http://schemas.microsoft.com/office/drawing/2014/main" id="{A8DB5999-E39C-46F6-BA78-FA462AF556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98A3E-B2C8-454C-9E25-23AF7CE6B8EE}"/>
              </a:ext>
            </a:extLst>
          </p:cNvPr>
          <p:cNvSpPr>
            <a:spLocks noGrp="1"/>
          </p:cNvSpPr>
          <p:nvPr>
            <p:ph type="sldNum" sz="quarter" idx="12"/>
          </p:nvPr>
        </p:nvSpPr>
        <p:spPr/>
        <p:txBody>
          <a:bodyPr/>
          <a:lstStyle/>
          <a:p>
            <a:fld id="{E00B0A95-F788-4C14-B5A5-69431003B89C}" type="slidenum">
              <a:rPr lang="en-US" smtClean="0"/>
              <a:t>‹#›</a:t>
            </a:fld>
            <a:endParaRPr lang="en-US" dirty="0"/>
          </a:p>
        </p:txBody>
      </p:sp>
    </p:spTree>
    <p:extLst>
      <p:ext uri="{BB962C8B-B14F-4D97-AF65-F5344CB8AC3E}">
        <p14:creationId xmlns:p14="http://schemas.microsoft.com/office/powerpoint/2010/main" val="319638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2C5999-7377-4784-8F6D-185E79175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A0018D-2423-466D-A4C1-E8FBBB083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34376-716E-4AAA-B674-E9476F47A5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E7D5E-554A-4724-A159-DA0955F51126}" type="datetimeFigureOut">
              <a:rPr lang="en-US" smtClean="0"/>
              <a:t>4/25/2021</a:t>
            </a:fld>
            <a:endParaRPr lang="en-US" dirty="0"/>
          </a:p>
        </p:txBody>
      </p:sp>
      <p:sp>
        <p:nvSpPr>
          <p:cNvPr id="5" name="Footer Placeholder 4">
            <a:extLst>
              <a:ext uri="{FF2B5EF4-FFF2-40B4-BE49-F238E27FC236}">
                <a16:creationId xmlns:a16="http://schemas.microsoft.com/office/drawing/2014/main" id="{EE8FCE5F-9999-49B5-9C1E-C14C4629C4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C1E5D3-D397-4E57-B515-41896C9745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B0A95-F788-4C14-B5A5-69431003B89C}" type="slidenum">
              <a:rPr lang="en-US" smtClean="0"/>
              <a:t>‹#›</a:t>
            </a:fld>
            <a:endParaRPr lang="en-US" dirty="0"/>
          </a:p>
        </p:txBody>
      </p:sp>
    </p:spTree>
    <p:extLst>
      <p:ext uri="{BB962C8B-B14F-4D97-AF65-F5344CB8AC3E}">
        <p14:creationId xmlns:p14="http://schemas.microsoft.com/office/powerpoint/2010/main" val="4178177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 name="Picture 4" descr="Front steps and columns of a majestic city building">
            <a:extLst>
              <a:ext uri="{FF2B5EF4-FFF2-40B4-BE49-F238E27FC236}">
                <a16:creationId xmlns:a16="http://schemas.microsoft.com/office/drawing/2014/main" id="{3ECD3E84-C1E4-41AB-A2B9-09C56F5C21A4}"/>
              </a:ext>
            </a:extLst>
          </p:cNvPr>
          <p:cNvPicPr>
            <a:picLocks noChangeAspect="1"/>
          </p:cNvPicPr>
          <p:nvPr/>
        </p:nvPicPr>
        <p:blipFill rotWithShape="1">
          <a:blip r:embed="rId3">
            <a:alphaModFix/>
          </a:blip>
          <a:srcRect t="3566" b="12164"/>
          <a:stretch/>
        </p:blipFill>
        <p:spPr>
          <a:xfrm>
            <a:off x="20" y="10"/>
            <a:ext cx="12191981" cy="6857990"/>
          </a:xfrm>
          <a:prstGeom prst="rect">
            <a:avLst/>
          </a:prstGeom>
        </p:spPr>
      </p:pic>
      <p:sp>
        <p:nvSpPr>
          <p:cNvPr id="64" name="Rectangle 46">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4892040"/>
            <a:ext cx="12191999" cy="1965960"/>
          </a:xfrm>
          <a:prstGeom prst="rect">
            <a:avLst/>
          </a:prstGeom>
          <a:solidFill>
            <a:schemeClr val="bg1">
              <a:alpha val="7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0168E7-0EB3-42AC-907F-2CAABC93BE4D}"/>
              </a:ext>
            </a:extLst>
          </p:cNvPr>
          <p:cNvSpPr>
            <a:spLocks noGrp="1"/>
          </p:cNvSpPr>
          <p:nvPr>
            <p:ph type="title"/>
          </p:nvPr>
        </p:nvSpPr>
        <p:spPr>
          <a:xfrm>
            <a:off x="969264" y="5154168"/>
            <a:ext cx="6973204" cy="1261872"/>
          </a:xfrm>
        </p:spPr>
        <p:txBody>
          <a:bodyPr vert="horz" lIns="91440" tIns="45720" rIns="91440" bIns="45720" rtlCol="0" anchor="ctr">
            <a:normAutofit/>
          </a:bodyPr>
          <a:lstStyle/>
          <a:p>
            <a:r>
              <a:rPr lang="en-US" sz="3400" dirty="0">
                <a:solidFill>
                  <a:schemeClr val="tx1">
                    <a:lumMod val="85000"/>
                    <a:lumOff val="15000"/>
                  </a:schemeClr>
                </a:solidFill>
              </a:rPr>
              <a:t>Santa Clara County Superior Court </a:t>
            </a:r>
            <a:br>
              <a:rPr lang="en-US" sz="3400" dirty="0">
                <a:solidFill>
                  <a:schemeClr val="tx1">
                    <a:lumMod val="85000"/>
                    <a:lumOff val="15000"/>
                  </a:schemeClr>
                </a:solidFill>
              </a:rPr>
            </a:br>
            <a:r>
              <a:rPr lang="en-US" sz="3400" dirty="0">
                <a:solidFill>
                  <a:schemeClr val="tx1">
                    <a:lumMod val="85000"/>
                    <a:lumOff val="15000"/>
                  </a:schemeClr>
                </a:solidFill>
              </a:rPr>
              <a:t>Equality and Social Justice Committee</a:t>
            </a:r>
          </a:p>
        </p:txBody>
      </p:sp>
      <p:cxnSp>
        <p:nvCxnSpPr>
          <p:cNvPr id="65" name="Straight Connector 48">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38160" y="5325066"/>
            <a:ext cx="0" cy="914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46525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047BDF-1A85-4B5D-A025-8056629B4882}"/>
              </a:ext>
            </a:extLst>
          </p:cNvPr>
          <p:cNvSpPr>
            <a:spLocks noGrp="1"/>
          </p:cNvSpPr>
          <p:nvPr>
            <p:ph type="title"/>
          </p:nvPr>
        </p:nvSpPr>
        <p:spPr>
          <a:xfrm>
            <a:off x="841248" y="548640"/>
            <a:ext cx="3600860" cy="5431536"/>
          </a:xfrm>
        </p:spPr>
        <p:txBody>
          <a:bodyPr>
            <a:normAutofit/>
          </a:bodyPr>
          <a:lstStyle/>
          <a:p>
            <a:r>
              <a:rPr lang="en-US" sz="5400" dirty="0"/>
              <a:t>Community Outreach</a:t>
            </a: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077DB29-C063-45A9-BA41-AB0D7BCA4032}"/>
              </a:ext>
            </a:extLst>
          </p:cNvPr>
          <p:cNvSpPr>
            <a:spLocks noGrp="1"/>
          </p:cNvSpPr>
          <p:nvPr>
            <p:ph idx="1"/>
          </p:nvPr>
        </p:nvSpPr>
        <p:spPr>
          <a:xfrm>
            <a:off x="5126418" y="552091"/>
            <a:ext cx="6224335" cy="5431536"/>
          </a:xfrm>
        </p:spPr>
        <p:txBody>
          <a:bodyPr anchor="ctr">
            <a:normAutofit/>
          </a:bodyPr>
          <a:lstStyle/>
          <a:p>
            <a:pPr marL="0" indent="0">
              <a:buNone/>
            </a:pPr>
            <a:r>
              <a:rPr lang="en-US" sz="2200" dirty="0">
                <a:effectLst/>
                <a:latin typeface="Calibri" panose="020F0502020204030204" pitchFamily="34" charset="0"/>
                <a:ea typeface="Calibri" panose="020F0502020204030204" pitchFamily="34" charset="0"/>
              </a:rPr>
              <a:t>The purpose of the subcommittee is to engage and collaborate with local communities to identify and address inequalities.  This committee will host educational forums/conferences on topics relating to equality and social justice to strengthen ties with the community.</a:t>
            </a:r>
            <a:endParaRPr lang="en-US" sz="2200" dirty="0"/>
          </a:p>
        </p:txBody>
      </p:sp>
    </p:spTree>
    <p:extLst>
      <p:ext uri="{BB962C8B-B14F-4D97-AF65-F5344CB8AC3E}">
        <p14:creationId xmlns:p14="http://schemas.microsoft.com/office/powerpoint/2010/main" val="320859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7DB31194-0DC5-45C3-B6AB-BDA97B8D0461}"/>
              </a:ext>
            </a:extLst>
          </p:cNvPr>
          <p:cNvSpPr>
            <a:spLocks noGrp="1"/>
          </p:cNvSpPr>
          <p:nvPr>
            <p:ph type="title"/>
          </p:nvPr>
        </p:nvSpPr>
        <p:spPr>
          <a:xfrm>
            <a:off x="841246" y="673770"/>
            <a:ext cx="3644489" cy="2414488"/>
          </a:xfrm>
        </p:spPr>
        <p:txBody>
          <a:bodyPr anchor="t">
            <a:normAutofit/>
          </a:bodyPr>
          <a:lstStyle/>
          <a:p>
            <a:r>
              <a:rPr lang="en-US" sz="5400" dirty="0">
                <a:solidFill>
                  <a:srgbClr val="FFFFFF"/>
                </a:solidFill>
              </a:rPr>
              <a:t>Legislation</a:t>
            </a:r>
          </a:p>
        </p:txBody>
      </p:sp>
      <p:sp>
        <p:nvSpPr>
          <p:cNvPr id="3" name="Content Placeholder 2">
            <a:extLst>
              <a:ext uri="{FF2B5EF4-FFF2-40B4-BE49-F238E27FC236}">
                <a16:creationId xmlns:a16="http://schemas.microsoft.com/office/drawing/2014/main" id="{10A6421E-3488-4D7C-941B-CDD67FFCAC31}"/>
              </a:ext>
            </a:extLst>
          </p:cNvPr>
          <p:cNvSpPr>
            <a:spLocks noGrp="1"/>
          </p:cNvSpPr>
          <p:nvPr>
            <p:ph idx="1"/>
          </p:nvPr>
        </p:nvSpPr>
        <p:spPr>
          <a:xfrm>
            <a:off x="6095999" y="882315"/>
            <a:ext cx="5254754" cy="5294647"/>
          </a:xfrm>
        </p:spPr>
        <p:txBody>
          <a:bodyPr>
            <a:normAutofit/>
          </a:bodyPr>
          <a:lstStyle/>
          <a:p>
            <a:pPr marL="914400" marR="0" lvl="2" indent="0">
              <a:spcBef>
                <a:spcPts val="0"/>
              </a:spcBef>
              <a:spcAft>
                <a:spcPts val="600"/>
              </a:spcAft>
              <a:buNone/>
            </a:pPr>
            <a:r>
              <a:rPr lang="en-US" sz="2200" dirty="0">
                <a:effectLst/>
                <a:latin typeface="Calibri" panose="020F0502020204030204" pitchFamily="34" charset="0"/>
                <a:ea typeface="Calibri" panose="020F0502020204030204" pitchFamily="34" charset="0"/>
                <a:cs typeface="Calibri" panose="020F0502020204030204" pitchFamily="34" charset="0"/>
              </a:rPr>
              <a:t>The purpose of this subcommittee is to identify, and Track information about legislation that affects the court system, including any justice reforms legislation.</a:t>
            </a:r>
          </a:p>
        </p:txBody>
      </p:sp>
    </p:spTree>
    <p:extLst>
      <p:ext uri="{BB962C8B-B14F-4D97-AF65-F5344CB8AC3E}">
        <p14:creationId xmlns:p14="http://schemas.microsoft.com/office/powerpoint/2010/main" val="402936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97BB396D-A461-4CD0-AD2A-BB1FA0D46280}"/>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Leadership</a:t>
            </a:r>
          </a:p>
        </p:txBody>
      </p:sp>
      <p:sp>
        <p:nvSpPr>
          <p:cNvPr id="3" name="Content Placeholder 2">
            <a:extLst>
              <a:ext uri="{FF2B5EF4-FFF2-40B4-BE49-F238E27FC236}">
                <a16:creationId xmlns:a16="http://schemas.microsoft.com/office/drawing/2014/main" id="{E7A335D9-CBED-46C3-964A-6723DA0C4C02}"/>
              </a:ext>
            </a:extLst>
          </p:cNvPr>
          <p:cNvSpPr>
            <a:spLocks noGrp="1"/>
          </p:cNvSpPr>
          <p:nvPr>
            <p:ph idx="1"/>
          </p:nvPr>
        </p:nvSpPr>
        <p:spPr>
          <a:xfrm>
            <a:off x="838200" y="2586789"/>
            <a:ext cx="10515600" cy="3590174"/>
          </a:xfrm>
        </p:spPr>
        <p:txBody>
          <a:bodyPr>
            <a:normAutofit/>
          </a:bodyPr>
          <a:lstStyle/>
          <a:p>
            <a:pPr marL="914400" marR="0" lvl="2" indent="0">
              <a:spcBef>
                <a:spcPts val="0"/>
              </a:spcBef>
              <a:spcAft>
                <a:spcPts val="600"/>
              </a:spcAft>
              <a:buNone/>
            </a:pPr>
            <a:r>
              <a:rPr lang="en-US" sz="2200" dirty="0"/>
              <a:t>The purpose of this sub-committee is to promote diversity and inclusivity in the management of our court.  This committee will establish, develop and support a leadership program for diverse individuals who are interested in management and supervision. </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0014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8">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457BD4-7B80-4B7F-94E2-C05529A81804}"/>
              </a:ext>
            </a:extLst>
          </p:cNvPr>
          <p:cNvSpPr>
            <a:spLocks noGrp="1"/>
          </p:cNvSpPr>
          <p:nvPr>
            <p:ph type="title"/>
          </p:nvPr>
        </p:nvSpPr>
        <p:spPr>
          <a:xfrm>
            <a:off x="841248" y="643467"/>
            <a:ext cx="3840480" cy="5571066"/>
          </a:xfrm>
        </p:spPr>
        <p:txBody>
          <a:bodyPr anchor="ctr">
            <a:normAutofit/>
          </a:bodyPr>
          <a:lstStyle/>
          <a:p>
            <a:r>
              <a:rPr lang="en-US" sz="5400" dirty="0"/>
              <a:t>Recruitment</a:t>
            </a:r>
          </a:p>
        </p:txBody>
      </p:sp>
      <p:sp>
        <p:nvSpPr>
          <p:cNvPr id="24" name="Freeform: Shape 20">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C9467241-B9B9-4A92-AF3F-F48754125CFE}"/>
              </a:ext>
            </a:extLst>
          </p:cNvPr>
          <p:cNvSpPr>
            <a:spLocks noGrp="1"/>
          </p:cNvSpPr>
          <p:nvPr>
            <p:ph idx="1"/>
          </p:nvPr>
        </p:nvSpPr>
        <p:spPr>
          <a:xfrm>
            <a:off x="5568696" y="643467"/>
            <a:ext cx="5788152" cy="5571066"/>
          </a:xfrm>
        </p:spPr>
        <p:txBody>
          <a:bodyPr anchor="ctr">
            <a:normAutofit/>
          </a:bodyPr>
          <a:lstStyle/>
          <a:p>
            <a:pPr marL="0" indent="0">
              <a:buNone/>
            </a:pPr>
            <a:r>
              <a:rPr lang="en-US" sz="22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The purpose of this subcommittees is to explore and provide avenues for bench officers to educate, inform and recruit diverse candidates to become judicial officers.   </a:t>
            </a:r>
          </a:p>
          <a:p>
            <a:endParaRPr lang="en-US" sz="2200" dirty="0">
              <a:solidFill>
                <a:srgbClr val="FFFFFF"/>
              </a:solidFill>
            </a:endParaRPr>
          </a:p>
        </p:txBody>
      </p:sp>
    </p:spTree>
    <p:extLst>
      <p:ext uri="{BB962C8B-B14F-4D97-AF65-F5344CB8AC3E}">
        <p14:creationId xmlns:p14="http://schemas.microsoft.com/office/powerpoint/2010/main" val="415796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1867A50-F494-4252-8F0A-9D1920439753}"/>
              </a:ext>
            </a:extLst>
          </p:cNvPr>
          <p:cNvSpPr>
            <a:spLocks noGrp="1"/>
          </p:cNvSpPr>
          <p:nvPr>
            <p:ph type="title"/>
          </p:nvPr>
        </p:nvSpPr>
        <p:spPr>
          <a:xfrm>
            <a:off x="5297762" y="329184"/>
            <a:ext cx="6251110" cy="1783080"/>
          </a:xfrm>
        </p:spPr>
        <p:txBody>
          <a:bodyPr anchor="b">
            <a:normAutofit/>
          </a:bodyPr>
          <a:lstStyle/>
          <a:p>
            <a:r>
              <a:rPr lang="en-US" sz="5400" dirty="0"/>
              <a:t>Opposition</a:t>
            </a:r>
          </a:p>
        </p:txBody>
      </p:sp>
      <p:pic>
        <p:nvPicPr>
          <p:cNvPr id="7" name="Picture 6" descr="Checkmate in a chess game">
            <a:extLst>
              <a:ext uri="{FF2B5EF4-FFF2-40B4-BE49-F238E27FC236}">
                <a16:creationId xmlns:a16="http://schemas.microsoft.com/office/drawing/2014/main" id="{59F4B265-F32C-4FDE-8C84-B59F458948D1}"/>
              </a:ext>
            </a:extLst>
          </p:cNvPr>
          <p:cNvPicPr>
            <a:picLocks noChangeAspect="1"/>
          </p:cNvPicPr>
          <p:nvPr/>
        </p:nvPicPr>
        <p:blipFill rotWithShape="1">
          <a:blip r:embed="rId3"/>
          <a:srcRect l="22186" r="2637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4"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2676167E-2C65-48DB-BE76-B62E0276CFC3}"/>
              </a:ext>
            </a:extLst>
          </p:cNvPr>
          <p:cNvSpPr>
            <a:spLocks noGrp="1"/>
          </p:cNvSpPr>
          <p:nvPr>
            <p:ph idx="1"/>
          </p:nvPr>
        </p:nvSpPr>
        <p:spPr>
          <a:xfrm>
            <a:off x="5297762" y="2706624"/>
            <a:ext cx="6251110" cy="3483864"/>
          </a:xfrm>
        </p:spPr>
        <p:txBody>
          <a:bodyPr>
            <a:normAutofit/>
          </a:bodyPr>
          <a:lstStyle/>
          <a:p>
            <a:r>
              <a:rPr lang="en-US" sz="2200" dirty="0"/>
              <a:t>No overt opposition</a:t>
            </a:r>
          </a:p>
          <a:p>
            <a:r>
              <a:rPr lang="en-US" sz="2200" dirty="0"/>
              <a:t>Not everyone is on board</a:t>
            </a:r>
          </a:p>
          <a:p>
            <a:r>
              <a:rPr lang="en-US" sz="2200" dirty="0"/>
              <a:t>How to stay resilient</a:t>
            </a:r>
          </a:p>
          <a:p>
            <a:endParaRPr lang="en-US" sz="2200" dirty="0"/>
          </a:p>
          <a:p>
            <a:endParaRPr lang="en-US" sz="2200" dirty="0"/>
          </a:p>
        </p:txBody>
      </p:sp>
    </p:spTree>
    <p:extLst>
      <p:ext uri="{BB962C8B-B14F-4D97-AF65-F5344CB8AC3E}">
        <p14:creationId xmlns:p14="http://schemas.microsoft.com/office/powerpoint/2010/main" val="274360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barn(inVertical)">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7" name="Rectangle 76">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 name="Title 1">
            <a:extLst>
              <a:ext uri="{FF2B5EF4-FFF2-40B4-BE49-F238E27FC236}">
                <a16:creationId xmlns:a16="http://schemas.microsoft.com/office/drawing/2014/main" id="{39EE1A70-CE57-4F78-98C2-72C5E43119C0}"/>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600" kern="1200" dirty="0">
                <a:solidFill>
                  <a:schemeClr val="tx1"/>
                </a:solidFill>
                <a:latin typeface="+mj-lt"/>
                <a:ea typeface="+mj-ea"/>
                <a:cs typeface="+mj-cs"/>
              </a:rPr>
              <a:t>Closing Thoughts </a:t>
            </a:r>
          </a:p>
        </p:txBody>
      </p:sp>
      <p:sp>
        <p:nvSpPr>
          <p:cNvPr id="79" name="Rectangle: Rounded Corners 78">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11433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858E-A6DC-488E-9096-87BE81CD8FCC}"/>
              </a:ext>
            </a:extLst>
          </p:cNvPr>
          <p:cNvSpPr>
            <a:spLocks noGrp="1"/>
          </p:cNvSpPr>
          <p:nvPr>
            <p:ph type="title"/>
          </p:nvPr>
        </p:nvSpPr>
        <p:spPr>
          <a:xfrm>
            <a:off x="4654296" y="329184"/>
            <a:ext cx="6894576" cy="1783080"/>
          </a:xfrm>
        </p:spPr>
        <p:txBody>
          <a:bodyPr anchor="b">
            <a:normAutofit/>
          </a:bodyPr>
          <a:lstStyle/>
          <a:p>
            <a:r>
              <a:rPr lang="en-US" sz="5400" dirty="0"/>
              <a:t>How Did Our Committee Start?</a:t>
            </a:r>
          </a:p>
        </p:txBody>
      </p:sp>
      <p:pic>
        <p:nvPicPr>
          <p:cNvPr id="5" name="Picture 4" descr="One in a crowd">
            <a:extLst>
              <a:ext uri="{FF2B5EF4-FFF2-40B4-BE49-F238E27FC236}">
                <a16:creationId xmlns:a16="http://schemas.microsoft.com/office/drawing/2014/main" id="{2D075D94-1216-483E-AAC2-41EA528E8DC8}"/>
              </a:ext>
            </a:extLst>
          </p:cNvPr>
          <p:cNvPicPr>
            <a:picLocks noChangeAspect="1"/>
          </p:cNvPicPr>
          <p:nvPr/>
        </p:nvPicPr>
        <p:blipFill rotWithShape="1">
          <a:blip r:embed="rId3"/>
          <a:srcRect l="31936" r="23745"/>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3" name="Content Placeholder 2">
            <a:extLst>
              <a:ext uri="{FF2B5EF4-FFF2-40B4-BE49-F238E27FC236}">
                <a16:creationId xmlns:a16="http://schemas.microsoft.com/office/drawing/2014/main" id="{F6801148-8319-4E78-8E45-74E2E232744A}"/>
              </a:ext>
            </a:extLst>
          </p:cNvPr>
          <p:cNvSpPr>
            <a:spLocks noGrp="1"/>
          </p:cNvSpPr>
          <p:nvPr>
            <p:ph idx="1"/>
          </p:nvPr>
        </p:nvSpPr>
        <p:spPr>
          <a:xfrm>
            <a:off x="4654296" y="2706624"/>
            <a:ext cx="6894576" cy="3483864"/>
          </a:xfrm>
        </p:spPr>
        <p:txBody>
          <a:bodyPr>
            <a:normAutofit/>
          </a:bodyPr>
          <a:lstStyle/>
          <a:p>
            <a:r>
              <a:rPr lang="en-US" sz="2200" dirty="0"/>
              <a:t>Chief Justice delivered a powerful statement</a:t>
            </a:r>
          </a:p>
          <a:p>
            <a:r>
              <a:rPr lang="en-US" sz="2200" dirty="0"/>
              <a:t>Crucial Conversation </a:t>
            </a:r>
          </a:p>
          <a:p>
            <a:r>
              <a:rPr lang="en-US" sz="2200" dirty="0"/>
              <a:t>Powerful Discussion</a:t>
            </a:r>
          </a:p>
          <a:p>
            <a:r>
              <a:rPr lang="en-US" sz="2200" dirty="0"/>
              <a:t>Comprehensive Approach</a:t>
            </a:r>
          </a:p>
        </p:txBody>
      </p:sp>
    </p:spTree>
    <p:extLst>
      <p:ext uri="{BB962C8B-B14F-4D97-AF65-F5344CB8AC3E}">
        <p14:creationId xmlns:p14="http://schemas.microsoft.com/office/powerpoint/2010/main" val="86730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7CDF2B-1BC2-47BB-8D97-133A3FF83681}"/>
              </a:ext>
            </a:extLst>
          </p:cNvPr>
          <p:cNvSpPr>
            <a:spLocks noGrp="1"/>
          </p:cNvSpPr>
          <p:nvPr>
            <p:ph type="title"/>
          </p:nvPr>
        </p:nvSpPr>
        <p:spPr>
          <a:xfrm>
            <a:off x="635000" y="640823"/>
            <a:ext cx="3418659" cy="5583148"/>
          </a:xfrm>
        </p:spPr>
        <p:txBody>
          <a:bodyPr anchor="ctr">
            <a:normAutofit/>
          </a:bodyPr>
          <a:lstStyle/>
          <a:p>
            <a:r>
              <a:rPr lang="en-US" sz="4200" dirty="0"/>
              <a:t>ESJ Committee is Transformative</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Content Placeholder 2">
            <a:extLst>
              <a:ext uri="{FF2B5EF4-FFF2-40B4-BE49-F238E27FC236}">
                <a16:creationId xmlns:a16="http://schemas.microsoft.com/office/drawing/2014/main" id="{55ABC2B1-3B10-4772-BC86-C931B56BFFA9}"/>
              </a:ext>
            </a:extLst>
          </p:cNvPr>
          <p:cNvGraphicFramePr>
            <a:graphicFrameLocks noGrp="1"/>
          </p:cNvGraphicFramePr>
          <p:nvPr>
            <p:ph idx="1"/>
            <p:extLst>
              <p:ext uri="{D42A27DB-BD31-4B8C-83A1-F6EECF244321}">
                <p14:modId xmlns:p14="http://schemas.microsoft.com/office/powerpoint/2010/main" val="135044444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616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097C70-CA1D-49D1-9D19-FF44650355CC}"/>
              </a:ext>
            </a:extLst>
          </p:cNvPr>
          <p:cNvSpPr>
            <a:spLocks noGrp="1"/>
          </p:cNvSpPr>
          <p:nvPr>
            <p:ph type="title"/>
          </p:nvPr>
        </p:nvSpPr>
        <p:spPr>
          <a:xfrm>
            <a:off x="630936" y="640080"/>
            <a:ext cx="4818888" cy="1481328"/>
          </a:xfrm>
        </p:spPr>
        <p:txBody>
          <a:bodyPr anchor="b">
            <a:normAutofit/>
          </a:bodyPr>
          <a:lstStyle/>
          <a:p>
            <a:r>
              <a:rPr lang="en-US" sz="5400" dirty="0"/>
              <a:t>First Steps</a:t>
            </a:r>
          </a:p>
        </p:txBody>
      </p:sp>
      <p:sp>
        <p:nvSpPr>
          <p:cNvPr id="2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B6469B6-7798-4882-8DD0-53C4D299A1A3}"/>
              </a:ext>
            </a:extLst>
          </p:cNvPr>
          <p:cNvSpPr>
            <a:spLocks noGrp="1"/>
          </p:cNvSpPr>
          <p:nvPr>
            <p:ph idx="1"/>
          </p:nvPr>
        </p:nvSpPr>
        <p:spPr>
          <a:xfrm>
            <a:off x="630936" y="2660904"/>
            <a:ext cx="4818888" cy="3547872"/>
          </a:xfrm>
        </p:spPr>
        <p:txBody>
          <a:bodyPr anchor="t">
            <a:normAutofit/>
          </a:bodyPr>
          <a:lstStyle/>
          <a:p>
            <a:r>
              <a:rPr lang="en-US" sz="2200" dirty="0"/>
              <a:t>Personal Conviction</a:t>
            </a:r>
          </a:p>
          <a:p>
            <a:r>
              <a:rPr lang="en-US" sz="2200" dirty="0"/>
              <a:t>Hesitation</a:t>
            </a:r>
          </a:p>
          <a:p>
            <a:r>
              <a:rPr lang="en-US" sz="2200" dirty="0"/>
              <a:t>Firestarter</a:t>
            </a:r>
          </a:p>
          <a:p>
            <a:r>
              <a:rPr lang="en-US" sz="2200" dirty="0"/>
              <a:t>Support</a:t>
            </a:r>
          </a:p>
        </p:txBody>
      </p:sp>
      <p:pic>
        <p:nvPicPr>
          <p:cNvPr id="7" name="Graphic 6" descr="Handshake">
            <a:extLst>
              <a:ext uri="{FF2B5EF4-FFF2-40B4-BE49-F238E27FC236}">
                <a16:creationId xmlns:a16="http://schemas.microsoft.com/office/drawing/2014/main" id="{C00F39A0-A400-4EFE-861E-5E3A3FD95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402368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76152AB-DB4E-43E1-BE8B-9E2B5DE4C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2" name="Rectangle 21">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74329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4" name="Rectangle 23">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729038"/>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657719-8DF7-4A99-8852-5F95FF103D32}"/>
              </a:ext>
            </a:extLst>
          </p:cNvPr>
          <p:cNvSpPr>
            <a:spLocks noGrp="1"/>
          </p:cNvSpPr>
          <p:nvPr>
            <p:ph type="title"/>
          </p:nvPr>
        </p:nvSpPr>
        <p:spPr>
          <a:xfrm>
            <a:off x="1115568" y="347730"/>
            <a:ext cx="10168128" cy="2052034"/>
          </a:xfrm>
        </p:spPr>
        <p:txBody>
          <a:bodyPr>
            <a:normAutofit/>
          </a:bodyPr>
          <a:lstStyle/>
          <a:p>
            <a:r>
              <a:rPr lang="en-US" sz="4800" dirty="0"/>
              <a:t>Membership</a:t>
            </a:r>
          </a:p>
        </p:txBody>
      </p:sp>
      <p:sp>
        <p:nvSpPr>
          <p:cNvPr id="26" name="Rectangle 25">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01050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0783051-86A8-4795-A2D3-7AAA9C03BECE}"/>
              </a:ext>
            </a:extLst>
          </p:cNvPr>
          <p:cNvGraphicFramePr>
            <a:graphicFrameLocks noGrp="1"/>
          </p:cNvGraphicFramePr>
          <p:nvPr>
            <p:ph idx="1"/>
            <p:extLst>
              <p:ext uri="{D42A27DB-BD31-4B8C-83A1-F6EECF244321}">
                <p14:modId xmlns:p14="http://schemas.microsoft.com/office/powerpoint/2010/main" val="1479072067"/>
              </p:ext>
            </p:extLst>
          </p:nvPr>
        </p:nvGraphicFramePr>
        <p:xfrm>
          <a:off x="1115568" y="3241582"/>
          <a:ext cx="10168128" cy="2743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824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alendar on table">
            <a:extLst>
              <a:ext uri="{FF2B5EF4-FFF2-40B4-BE49-F238E27FC236}">
                <a16:creationId xmlns:a16="http://schemas.microsoft.com/office/drawing/2014/main" id="{496BCD76-BE14-447E-A815-A1A7887FAD16}"/>
              </a:ext>
            </a:extLst>
          </p:cNvPr>
          <p:cNvPicPr>
            <a:picLocks noChangeAspect="1"/>
          </p:cNvPicPr>
          <p:nvPr/>
        </p:nvPicPr>
        <p:blipFill rotWithShape="1">
          <a:blip r:embed="rId3"/>
          <a:srcRect t="1573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A36BFB-C6F1-42F1-A4A7-4581C266ED08}"/>
              </a:ext>
            </a:extLst>
          </p:cNvPr>
          <p:cNvSpPr>
            <a:spLocks noGrp="1"/>
          </p:cNvSpPr>
          <p:nvPr>
            <p:ph type="title"/>
          </p:nvPr>
        </p:nvSpPr>
        <p:spPr>
          <a:xfrm>
            <a:off x="404553" y="3091928"/>
            <a:ext cx="9078562" cy="2387600"/>
          </a:xfrm>
        </p:spPr>
        <p:txBody>
          <a:bodyPr vert="horz" lIns="91440" tIns="45720" rIns="91440" bIns="45720" rtlCol="0" anchor="b">
            <a:normAutofit/>
          </a:bodyPr>
          <a:lstStyle/>
          <a:p>
            <a:r>
              <a:rPr lang="en-US" sz="6600" dirty="0"/>
              <a:t>Establishing Sub-Committees</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58E751-752E-4E91-89A2-DD038C4600C6}"/>
              </a:ext>
            </a:extLst>
          </p:cNvPr>
          <p:cNvSpPr>
            <a:spLocks noGrp="1"/>
          </p:cNvSpPr>
          <p:nvPr>
            <p:ph idx="1"/>
          </p:nvPr>
        </p:nvSpPr>
        <p:spPr>
          <a:xfrm>
            <a:off x="404553" y="5624945"/>
            <a:ext cx="9078562" cy="592975"/>
          </a:xfrm>
        </p:spPr>
        <p:txBody>
          <a:bodyPr vert="horz" lIns="91440" tIns="45720" rIns="91440" bIns="45720" rtlCol="0" anchor="ctr">
            <a:normAutofit/>
          </a:bodyPr>
          <a:lstStyle/>
          <a:p>
            <a:pPr marL="0" indent="0">
              <a:buNone/>
            </a:pPr>
            <a:r>
              <a:rPr lang="en-US" sz="2400" dirty="0"/>
              <a:t>Which Sub-Committees – Why?</a:t>
            </a:r>
          </a:p>
        </p:txBody>
      </p:sp>
    </p:spTree>
    <p:extLst>
      <p:ext uri="{BB962C8B-B14F-4D97-AF65-F5344CB8AC3E}">
        <p14:creationId xmlns:p14="http://schemas.microsoft.com/office/powerpoint/2010/main" val="25661242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ECEC8F-A103-412A-B288-81DC6559C010}"/>
              </a:ext>
            </a:extLst>
          </p:cNvPr>
          <p:cNvSpPr>
            <a:spLocks noGrp="1"/>
          </p:cNvSpPr>
          <p:nvPr>
            <p:ph type="title"/>
          </p:nvPr>
        </p:nvSpPr>
        <p:spPr>
          <a:xfrm>
            <a:off x="1245072" y="1289765"/>
            <a:ext cx="3651101" cy="4270963"/>
          </a:xfrm>
        </p:spPr>
        <p:txBody>
          <a:bodyPr anchor="ctr">
            <a:normAutofit/>
          </a:bodyPr>
          <a:lstStyle/>
          <a:p>
            <a:pPr algn="ctr"/>
            <a:r>
              <a:rPr lang="en-US" sz="4800" dirty="0">
                <a:solidFill>
                  <a:srgbClr val="FFFFFF"/>
                </a:solidFill>
              </a:rPr>
              <a:t>Infrastructure</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F5476670-83AA-489C-BE1A-7730D2258424}"/>
              </a:ext>
            </a:extLst>
          </p:cNvPr>
          <p:cNvSpPr>
            <a:spLocks noGrp="1"/>
          </p:cNvSpPr>
          <p:nvPr>
            <p:ph idx="1"/>
          </p:nvPr>
        </p:nvSpPr>
        <p:spPr>
          <a:xfrm>
            <a:off x="6297233" y="518400"/>
            <a:ext cx="4771607" cy="5837949"/>
          </a:xfrm>
        </p:spPr>
        <p:txBody>
          <a:bodyPr anchor="ctr">
            <a:normAutofit/>
          </a:bodyPr>
          <a:lstStyle/>
          <a:p>
            <a:pPr marL="914400" marR="0" lvl="2" indent="0">
              <a:spcBef>
                <a:spcPts val="0"/>
              </a:spcBef>
              <a:spcAft>
                <a:spcPts val="600"/>
              </a:spcAft>
              <a:buNone/>
            </a:pPr>
            <a:r>
              <a:rPr lang="en-US" dirty="0">
                <a:solidFill>
                  <a:schemeClr val="tx1">
                    <a:alpha val="80000"/>
                  </a:schemeClr>
                </a:solidFill>
                <a:effectLst/>
                <a:latin typeface="Calibri" panose="020F0502020204030204" pitchFamily="34" charset="0"/>
                <a:ea typeface="Calibri" panose="020F0502020204030204" pitchFamily="34" charset="0"/>
                <a:cs typeface="Calibri" panose="020F0502020204030204" pitchFamily="34" charset="0"/>
              </a:rPr>
              <a:t>The purpose of this subcommittee is to identify, develop and implement plans to address internal culture, policies and practices that support inequalities.</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17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7E3BF3-2299-4C21-BECC-8CDECC0FA6C1}"/>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6600" kern="1200" dirty="0">
                <a:solidFill>
                  <a:schemeClr val="tx1"/>
                </a:solidFill>
                <a:latin typeface="+mj-lt"/>
                <a:ea typeface="+mj-ea"/>
                <a:cs typeface="+mj-cs"/>
              </a:rPr>
              <a:t>Rule 10.20 – Elimination of Bias </a:t>
            </a:r>
            <a:br>
              <a:rPr lang="en-US" sz="6600" kern="1200" dirty="0">
                <a:solidFill>
                  <a:schemeClr val="tx1"/>
                </a:solidFill>
                <a:latin typeface="+mj-lt"/>
                <a:ea typeface="+mj-ea"/>
                <a:cs typeface="+mj-cs"/>
              </a:rPr>
            </a:br>
            <a:endParaRPr lang="en-US" sz="6600" kern="1200" dirty="0">
              <a:solidFill>
                <a:schemeClr val="tx1"/>
              </a:solidFill>
              <a:latin typeface="+mj-lt"/>
              <a:ea typeface="+mj-ea"/>
              <a:cs typeface="+mj-cs"/>
            </a:endParaRPr>
          </a:p>
        </p:txBody>
      </p:sp>
      <p:sp>
        <p:nvSpPr>
          <p:cNvPr id="15"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8357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2BB7E9-6219-48B8-AF22-63A2733F307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Education</a:t>
            </a:r>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53C68A-B4E1-44CD-A6BE-F9EB4A8E183C}"/>
              </a:ext>
            </a:extLst>
          </p:cNvPr>
          <p:cNvSpPr>
            <a:spLocks noGrp="1"/>
          </p:cNvSpPr>
          <p:nvPr>
            <p:ph idx="1"/>
          </p:nvPr>
        </p:nvSpPr>
        <p:spPr>
          <a:xfrm>
            <a:off x="4447308" y="591344"/>
            <a:ext cx="6906491" cy="5585619"/>
          </a:xfrm>
        </p:spPr>
        <p:txBody>
          <a:bodyPr anchor="ctr">
            <a:normAutofit/>
          </a:bodyPr>
          <a:lstStyle/>
          <a:p>
            <a:pPr marL="0" indent="0">
              <a:buNone/>
            </a:pPr>
            <a:r>
              <a:rPr lang="en-US" dirty="0">
                <a:effectLst/>
                <a:latin typeface="Calibri" panose="020F0502020204030204" pitchFamily="34" charset="0"/>
                <a:ea typeface="Calibri" panose="020F0502020204030204" pitchFamily="34" charset="0"/>
              </a:rPr>
              <a:t>The purpose of this subcommittee is to raise awareness among judicial officers on issues of equality and social justice.  This committee will continue the Crucial Conversations series and others educational workshops and forums to accomplish this goal. </a:t>
            </a:r>
            <a:endParaRPr lang="en-US" dirty="0"/>
          </a:p>
        </p:txBody>
      </p:sp>
    </p:spTree>
    <p:extLst>
      <p:ext uri="{BB962C8B-B14F-4D97-AF65-F5344CB8AC3E}">
        <p14:creationId xmlns:p14="http://schemas.microsoft.com/office/powerpoint/2010/main" val="2901189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12731</TotalTime>
  <Words>724</Words>
  <Application>Microsoft Office PowerPoint</Application>
  <PresentationFormat>Widescreen</PresentationFormat>
  <Paragraphs>94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Santa Clara County Superior Court  Equality and Social Justice Committee</vt:lpstr>
      <vt:lpstr>How Did Our Committee Start?</vt:lpstr>
      <vt:lpstr>ESJ Committee is Transformative</vt:lpstr>
      <vt:lpstr>First Steps</vt:lpstr>
      <vt:lpstr>Membership</vt:lpstr>
      <vt:lpstr>Establishing Sub-Committees</vt:lpstr>
      <vt:lpstr>Infrastructure</vt:lpstr>
      <vt:lpstr>Rule 10.20 – Elimination of Bias  </vt:lpstr>
      <vt:lpstr>Education</vt:lpstr>
      <vt:lpstr>Community Outreach</vt:lpstr>
      <vt:lpstr>Legislation</vt:lpstr>
      <vt:lpstr>Leadership</vt:lpstr>
      <vt:lpstr>Recruitment</vt:lpstr>
      <vt:lpstr>Opposition</vt:lpstr>
      <vt:lpstr>Closing Thoughts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Our Committee Start?</dc:title>
  <dc:creator>Shelyna Brown</dc:creator>
  <cp:lastModifiedBy>Shelyna Brown</cp:lastModifiedBy>
  <cp:revision>35</cp:revision>
  <cp:lastPrinted>2021-03-30T22:07:10Z</cp:lastPrinted>
  <dcterms:created xsi:type="dcterms:W3CDTF">2021-03-27T17:07:14Z</dcterms:created>
  <dcterms:modified xsi:type="dcterms:W3CDTF">2021-05-04T04:03:14Z</dcterms:modified>
</cp:coreProperties>
</file>