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43"/>
  </p:notesMasterIdLst>
  <p:sldIdLst>
    <p:sldId id="325" r:id="rId2"/>
    <p:sldId id="346" r:id="rId3"/>
    <p:sldId id="351" r:id="rId4"/>
    <p:sldId id="363" r:id="rId5"/>
    <p:sldId id="348" r:id="rId6"/>
    <p:sldId id="344" r:id="rId7"/>
    <p:sldId id="352" r:id="rId8"/>
    <p:sldId id="349" r:id="rId9"/>
    <p:sldId id="333" r:id="rId10"/>
    <p:sldId id="334" r:id="rId11"/>
    <p:sldId id="331" r:id="rId12"/>
    <p:sldId id="388" r:id="rId13"/>
    <p:sldId id="353" r:id="rId14"/>
    <p:sldId id="350" r:id="rId15"/>
    <p:sldId id="354" r:id="rId16"/>
    <p:sldId id="335" r:id="rId17"/>
    <p:sldId id="389" r:id="rId18"/>
    <p:sldId id="328" r:id="rId19"/>
    <p:sldId id="340" r:id="rId20"/>
    <p:sldId id="355" r:id="rId21"/>
    <p:sldId id="364" r:id="rId22"/>
    <p:sldId id="365" r:id="rId23"/>
    <p:sldId id="327" r:id="rId24"/>
    <p:sldId id="330" r:id="rId25"/>
    <p:sldId id="347" r:id="rId26"/>
    <p:sldId id="285" r:id="rId27"/>
    <p:sldId id="329" r:id="rId28"/>
    <p:sldId id="380" r:id="rId29"/>
    <p:sldId id="386" r:id="rId30"/>
    <p:sldId id="387" r:id="rId31"/>
    <p:sldId id="379" r:id="rId32"/>
    <p:sldId id="356" r:id="rId33"/>
    <p:sldId id="382" r:id="rId34"/>
    <p:sldId id="357" r:id="rId35"/>
    <p:sldId id="383" r:id="rId36"/>
    <p:sldId id="359" r:id="rId37"/>
    <p:sldId id="384" r:id="rId38"/>
    <p:sldId id="385" r:id="rId39"/>
    <p:sldId id="376" r:id="rId40"/>
    <p:sldId id="378" r:id="rId41"/>
    <p:sldId id="377" r:id="rId42"/>
  </p:sldIdLst>
  <p:sldSz cx="9144000" cy="6858000" type="screen4x3"/>
  <p:notesSz cx="6985000" cy="92837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2951" autoAdjust="0"/>
    <p:restoredTop sz="97383" autoAdjust="0"/>
  </p:normalViewPr>
  <p:slideViewPr>
    <p:cSldViewPr>
      <p:cViewPr>
        <p:scale>
          <a:sx n="60" d="100"/>
          <a:sy n="60" d="100"/>
        </p:scale>
        <p:origin x="-66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0" d="100"/>
          <a:sy n="120" d="100"/>
        </p:scale>
        <p:origin x="-1074" y="360"/>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19163938-2BC4-4C7C-B7B9-159D3AE672E8}" type="datetimeFigureOut">
              <a:rPr lang="en-US" smtClean="0"/>
              <a:pPr/>
              <a:t>4/7/2014</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D9F4C546-B584-4134-AC0F-491C1C580F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 hope everyone enjoyed their lunch.</a:t>
            </a:r>
          </a:p>
          <a:p>
            <a:endParaRPr lang="en-US" dirty="0" smtClean="0"/>
          </a:p>
          <a:p>
            <a:r>
              <a:rPr lang="en-US" dirty="0" smtClean="0"/>
              <a:t>Introduce self and others. </a:t>
            </a:r>
          </a:p>
          <a:p>
            <a:endParaRPr lang="en-US" dirty="0" smtClean="0"/>
          </a:p>
          <a:p>
            <a:r>
              <a:rPr lang="en-US" dirty="0" smtClean="0"/>
              <a:t>In this session, we will be covering Basic Distribution Calculations:  We will Introduce and walk through the components of a Total Fine, from the base fine plus penalties, surcharges, assessments, and fees.</a:t>
            </a:r>
          </a:p>
          <a:p>
            <a:endParaRPr lang="en-US" dirty="0" smtClean="0"/>
          </a:p>
          <a:p>
            <a:r>
              <a:rPr lang="en-US" dirty="0" smtClean="0"/>
              <a:t>We will cover some of the more complex calculations and distributions in the next Special Distribution Breakout session.</a:t>
            </a:r>
          </a:p>
          <a:p>
            <a:endParaRPr lang="en-US" dirty="0" smtClean="0"/>
          </a:p>
          <a:p>
            <a:r>
              <a:rPr lang="en-US" dirty="0" smtClean="0"/>
              <a:t>Remind attendees to ask question anytime, use microphone, or write on an index card and please include name in case we need more information.</a:t>
            </a:r>
          </a:p>
        </p:txBody>
      </p:sp>
      <p:sp>
        <p:nvSpPr>
          <p:cNvPr id="4" name="Slide Number Placeholder 3"/>
          <p:cNvSpPr>
            <a:spLocks noGrp="1"/>
          </p:cNvSpPr>
          <p:nvPr>
            <p:ph type="sldNum" sz="quarter" idx="10"/>
          </p:nvPr>
        </p:nvSpPr>
        <p:spPr/>
        <p:txBody>
          <a:bodyPr/>
          <a:lstStyle/>
          <a:p>
            <a:fld id="{D9F4C546-B584-4134-AC0F-491C1C580FC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 penalties include:</a:t>
            </a:r>
          </a:p>
          <a:p>
            <a:endParaRPr lang="en-US" dirty="0" smtClean="0"/>
          </a:p>
          <a:p>
            <a:r>
              <a:rPr lang="en-US" dirty="0" smtClean="0"/>
              <a:t>The $1 per $10 </a:t>
            </a:r>
            <a:r>
              <a:rPr lang="en-US" b="1" dirty="0" smtClean="0"/>
              <a:t>county DNA </a:t>
            </a:r>
            <a:r>
              <a:rPr lang="en-US" dirty="0" smtClean="0"/>
              <a:t>identification penalty:</a:t>
            </a:r>
          </a:p>
          <a:p>
            <a:endParaRPr lang="en-US" dirty="0" smtClean="0"/>
          </a:p>
          <a:p>
            <a:pPr lvl="1">
              <a:buFont typeface="Arial" pitchFamily="34" charset="0"/>
              <a:buChar char="•"/>
            </a:pPr>
            <a:r>
              <a:rPr lang="en-US" dirty="0" smtClean="0"/>
              <a:t>25% of this penalty is distributed to the State.</a:t>
            </a:r>
          </a:p>
          <a:p>
            <a:pPr lvl="1">
              <a:buFont typeface="Arial" pitchFamily="34" charset="0"/>
              <a:buChar char="•"/>
            </a:pPr>
            <a:endParaRPr lang="en-US" dirty="0" smtClean="0"/>
          </a:p>
          <a:p>
            <a:r>
              <a:rPr lang="en-US" dirty="0" smtClean="0"/>
              <a:t>The $4 per $10 </a:t>
            </a:r>
            <a:r>
              <a:rPr lang="en-US" b="1" dirty="0" smtClean="0"/>
              <a:t>State DNA </a:t>
            </a:r>
            <a:r>
              <a:rPr lang="en-US" dirty="0" smtClean="0"/>
              <a:t>identification penalty:</a:t>
            </a:r>
          </a:p>
          <a:p>
            <a:endParaRPr lang="en-US" dirty="0" smtClean="0"/>
          </a:p>
          <a:p>
            <a:pPr lvl="1">
              <a:buFont typeface="Arial" pitchFamily="34" charset="0"/>
              <a:buChar char="•"/>
            </a:pPr>
            <a:r>
              <a:rPr lang="en-US" dirty="0" smtClean="0"/>
              <a:t>Increased from $3 to $4 effective June 27, 2012</a:t>
            </a:r>
          </a:p>
          <a:p>
            <a:pPr lvl="1"/>
            <a:endParaRPr lang="en-US" dirty="0" smtClean="0"/>
          </a:p>
          <a:p>
            <a:pPr lvl="1">
              <a:buFont typeface="Arial" pitchFamily="34" charset="0"/>
              <a:buChar char="•"/>
            </a:pPr>
            <a:r>
              <a:rPr lang="en-US" dirty="0" smtClean="0"/>
              <a:t>100% of this penalty is distributed to the State.</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also a $5 per $10 </a:t>
            </a:r>
            <a:r>
              <a:rPr lang="en-US" b="1" dirty="0" smtClean="0"/>
              <a:t>State Court Facilities Construction penalty</a:t>
            </a:r>
            <a:r>
              <a:rPr lang="en-US" dirty="0" smtClean="0"/>
              <a:t>:</a:t>
            </a:r>
          </a:p>
          <a:p>
            <a:endParaRPr lang="en-US" dirty="0" smtClean="0"/>
          </a:p>
          <a:p>
            <a:pPr lvl="1">
              <a:buFont typeface="Arial" pitchFamily="34" charset="0"/>
              <a:buChar char="•"/>
            </a:pPr>
            <a:r>
              <a:rPr lang="en-US" dirty="0" smtClean="0"/>
              <a:t>100% is distributed to the State: Part to the Immediate and Critical Needs Account in the State Court Facilities Construction Fund and the remainder to the State Court Facilities Construction Fund.</a:t>
            </a:r>
          </a:p>
          <a:p>
            <a:pPr lvl="1">
              <a:buFont typeface="Arial" pitchFamily="34" charset="0"/>
              <a:buChar char="•"/>
            </a:pPr>
            <a:endParaRPr lang="en-US" dirty="0" smtClean="0"/>
          </a:p>
          <a:p>
            <a:r>
              <a:rPr lang="en-US" dirty="0" smtClean="0"/>
              <a:t>And if the County Board of Supervisors approves by resolution, an </a:t>
            </a:r>
            <a:r>
              <a:rPr lang="en-US" b="1" dirty="0" smtClean="0"/>
              <a:t>additional </a:t>
            </a:r>
            <a:r>
              <a:rPr lang="en-US" dirty="0" smtClean="0"/>
              <a:t>$2 per $10 </a:t>
            </a:r>
            <a:r>
              <a:rPr lang="en-US" b="1" dirty="0" smtClean="0"/>
              <a:t>EMS penalty </a:t>
            </a:r>
            <a:r>
              <a:rPr lang="en-US" dirty="0" smtClean="0"/>
              <a:t>may apply:</a:t>
            </a:r>
          </a:p>
          <a:p>
            <a:endParaRPr lang="en-US" dirty="0" smtClean="0"/>
          </a:p>
          <a:p>
            <a:pPr lvl="1">
              <a:buFont typeface="Arial" pitchFamily="34" charset="0"/>
              <a:buChar char="•"/>
            </a:pPr>
            <a:r>
              <a:rPr lang="en-US" dirty="0" smtClean="0"/>
              <a:t>100% is distributed to the local EMS fund.</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more penalty that may apply and is not a per 10 penalty, is the $4 </a:t>
            </a:r>
            <a:r>
              <a:rPr lang="en-US" b="1" dirty="0" smtClean="0"/>
              <a:t>Emergency Medical Air Transportation penalty</a:t>
            </a:r>
            <a:r>
              <a:rPr lang="en-US" dirty="0" smtClean="0"/>
              <a:t>:</a:t>
            </a:r>
          </a:p>
          <a:p>
            <a:endParaRPr lang="en-US" dirty="0" smtClean="0"/>
          </a:p>
          <a:p>
            <a:pPr lvl="1">
              <a:buFont typeface="Arial" pitchFamily="34" charset="0"/>
              <a:buChar char="•"/>
            </a:pPr>
            <a:r>
              <a:rPr lang="en-US" dirty="0" smtClean="0"/>
              <a:t>Only applicable on convictions of VC violations committed on or after January 1, 2011.</a:t>
            </a:r>
          </a:p>
          <a:p>
            <a:pPr lvl="1">
              <a:buFont typeface="Arial" pitchFamily="34" charset="0"/>
              <a:buChar char="•"/>
            </a:pPr>
            <a:endParaRPr lang="en-US" dirty="0" smtClean="0"/>
          </a:p>
          <a:p>
            <a:pPr lvl="1">
              <a:buFont typeface="Arial" pitchFamily="34" charset="0"/>
              <a:buChar char="•"/>
            </a:pPr>
            <a:r>
              <a:rPr lang="en-US" dirty="0" smtClean="0"/>
              <a:t>Distributed 100% to the State.</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Recapping our fine equation to this point:</a:t>
            </a:r>
          </a:p>
          <a:p>
            <a:endParaRPr lang="en-US" dirty="0" smtClean="0"/>
          </a:p>
          <a:p>
            <a:pPr>
              <a:buFont typeface="Arial" pitchFamily="34" charset="0"/>
              <a:buChar char="•"/>
            </a:pPr>
            <a:r>
              <a:rPr lang="en-US" dirty="0" smtClean="0"/>
              <a:t>Base Fine plus enhancements = Total Base Fine</a:t>
            </a:r>
          </a:p>
          <a:p>
            <a:pPr>
              <a:buFont typeface="Arial" pitchFamily="34" charset="0"/>
              <a:buChar char="•"/>
            </a:pPr>
            <a:endParaRPr lang="en-US" dirty="0" smtClean="0"/>
          </a:p>
          <a:p>
            <a:pPr>
              <a:buFont typeface="Arial" pitchFamily="34" charset="0"/>
              <a:buChar char="•"/>
            </a:pPr>
            <a:r>
              <a:rPr lang="en-US" dirty="0" smtClean="0"/>
              <a:t>Total Base Fine + State and Local Penalties = Initial</a:t>
            </a:r>
            <a:r>
              <a:rPr lang="en-US" baseline="0" dirty="0" smtClean="0"/>
              <a:t> Penalty.</a:t>
            </a:r>
          </a:p>
          <a:p>
            <a:endParaRPr lang="en-US" baseline="0" dirty="0" smtClean="0"/>
          </a:p>
          <a:p>
            <a:r>
              <a:rPr lang="en-US" baseline="0" dirty="0" smtClean="0"/>
              <a:t>Next  we add our Surcharges, Fees, and Assessments to arrive at the Total Bail or Fine.</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State Surcharge </a:t>
            </a:r>
            <a:r>
              <a:rPr lang="en-US" dirty="0" smtClean="0"/>
              <a:t>is NOT a per $10 or a fixed amount:</a:t>
            </a:r>
          </a:p>
          <a:p>
            <a:endParaRPr lang="en-US" dirty="0" smtClean="0"/>
          </a:p>
          <a:p>
            <a:pPr lvl="1">
              <a:buFont typeface="Arial" pitchFamily="34" charset="0"/>
              <a:buChar char="•"/>
            </a:pPr>
            <a:r>
              <a:rPr lang="en-US" dirty="0" smtClean="0"/>
              <a:t>Instead it is 20% of the total base fine.</a:t>
            </a:r>
          </a:p>
          <a:p>
            <a:pPr lvl="1">
              <a:buFont typeface="Arial" pitchFamily="34" charset="0"/>
              <a:buChar char="•"/>
            </a:pPr>
            <a:endParaRPr lang="en-US" dirty="0" smtClean="0"/>
          </a:p>
          <a:p>
            <a:pPr lvl="1">
              <a:buFont typeface="Arial" pitchFamily="34" charset="0"/>
              <a:buChar char="•"/>
            </a:pPr>
            <a:r>
              <a:rPr lang="en-US" dirty="0" smtClean="0"/>
              <a:t>An important point to note is that the surcharge is NOT calculated on the State and Local penalties.</a:t>
            </a:r>
          </a:p>
          <a:p>
            <a:pPr lvl="1">
              <a:buFont typeface="Arial" pitchFamily="34" charset="0"/>
              <a:buChar char="•"/>
            </a:pPr>
            <a:endParaRPr lang="en-US" dirty="0" smtClean="0"/>
          </a:p>
          <a:p>
            <a:pPr lvl="1">
              <a:buFont typeface="Arial" pitchFamily="34" charset="0"/>
              <a:buChar char="•"/>
            </a:pPr>
            <a:r>
              <a:rPr lang="en-US" dirty="0" smtClean="0"/>
              <a:t>Another important point to note is that the 2% State Court Automation amount is not transferred from the State Surcharge because it is a “surcharge,” NOT a fine or penalty.</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Fees and assessments include:</a:t>
            </a:r>
          </a:p>
          <a:p>
            <a:endParaRPr lang="en-US" dirty="0" smtClean="0"/>
          </a:p>
          <a:p>
            <a:r>
              <a:rPr lang="en-US" dirty="0" smtClean="0"/>
              <a:t>The </a:t>
            </a:r>
            <a:r>
              <a:rPr lang="en-US" b="1" dirty="0" smtClean="0"/>
              <a:t>Court Operations Assessment</a:t>
            </a:r>
            <a:r>
              <a:rPr lang="en-US" dirty="0" smtClean="0"/>
              <a:t>, formerly the Court Security Fee:</a:t>
            </a:r>
          </a:p>
          <a:p>
            <a:endParaRPr lang="en-US" dirty="0" smtClean="0"/>
          </a:p>
          <a:p>
            <a:pPr lvl="1">
              <a:buFont typeface="Arial" pitchFamily="34" charset="0"/>
              <a:buChar char="•"/>
            </a:pPr>
            <a:r>
              <a:rPr lang="en-US" dirty="0" smtClean="0"/>
              <a:t>$40 assessed on each conviction of a violation.</a:t>
            </a:r>
          </a:p>
          <a:p>
            <a:pPr lvl="1">
              <a:buFont typeface="Arial" pitchFamily="34" charset="0"/>
              <a:buChar char="•"/>
            </a:pPr>
            <a:endParaRPr lang="en-US" dirty="0" smtClean="0"/>
          </a:p>
          <a:p>
            <a:pPr lvl="1">
              <a:buFont typeface="Arial" pitchFamily="34" charset="0"/>
              <a:buChar char="•"/>
            </a:pPr>
            <a:r>
              <a:rPr lang="en-US" dirty="0" smtClean="0"/>
              <a:t>Conviction includes the confidential conviction of a traffic violation on the condition that defendant attend traffic violator school.</a:t>
            </a:r>
          </a:p>
          <a:p>
            <a:pPr lvl="1">
              <a:buFont typeface="Arial" pitchFamily="34" charset="0"/>
              <a:buChar char="•"/>
            </a:pPr>
            <a:endParaRPr lang="en-US" dirty="0" smtClean="0"/>
          </a:p>
          <a:p>
            <a:pPr lvl="1">
              <a:buFont typeface="Arial" pitchFamily="34" charset="0"/>
              <a:buChar char="•"/>
            </a:pPr>
            <a:r>
              <a:rPr lang="en-US" dirty="0" smtClean="0"/>
              <a:t>100% distributed to the State.</a:t>
            </a:r>
          </a:p>
          <a:p>
            <a:pPr lvl="1">
              <a:buFont typeface="Arial" pitchFamily="34" charset="0"/>
              <a:buChar char="•"/>
            </a:pPr>
            <a:endParaRPr lang="en-US" dirty="0" smtClean="0"/>
          </a:p>
          <a:p>
            <a:r>
              <a:rPr lang="en-US" dirty="0" smtClean="0"/>
              <a:t>The </a:t>
            </a:r>
            <a:r>
              <a:rPr lang="en-US" b="1" dirty="0" smtClean="0"/>
              <a:t>Criminal Conviction Assessment </a:t>
            </a:r>
            <a:r>
              <a:rPr lang="en-US" dirty="0" smtClean="0"/>
              <a:t>is also assessed on each conviction of a violation, but the amount depends on whether it is a felony/misdemeanor or an infraction:</a:t>
            </a:r>
          </a:p>
          <a:p>
            <a:endParaRPr lang="en-US" dirty="0" smtClean="0"/>
          </a:p>
          <a:p>
            <a:pPr lvl="1">
              <a:buFont typeface="Arial" pitchFamily="34" charset="0"/>
              <a:buChar char="•"/>
            </a:pPr>
            <a:r>
              <a:rPr lang="en-US" dirty="0" smtClean="0"/>
              <a:t>$30 is assessed for each felony/misdemeanor conviction</a:t>
            </a:r>
          </a:p>
          <a:p>
            <a:pPr lvl="1"/>
            <a:endParaRPr lang="en-US" dirty="0" smtClean="0"/>
          </a:p>
          <a:p>
            <a:pPr lvl="1">
              <a:buFont typeface="Arial" pitchFamily="34" charset="0"/>
              <a:buChar char="•"/>
            </a:pPr>
            <a:r>
              <a:rPr lang="en-US" dirty="0" smtClean="0"/>
              <a:t>$35 is assessed for each infraction conviction </a:t>
            </a:r>
          </a:p>
          <a:p>
            <a:pPr lvl="1"/>
            <a:endParaRPr lang="en-US" dirty="0" smtClean="0"/>
          </a:p>
          <a:p>
            <a:pPr lvl="1">
              <a:buFont typeface="Arial" pitchFamily="34" charset="0"/>
              <a:buChar char="•"/>
            </a:pPr>
            <a:r>
              <a:rPr lang="en-US" dirty="0" smtClean="0"/>
              <a:t>100% is distributed to the State.</a:t>
            </a:r>
          </a:p>
        </p:txBody>
      </p:sp>
      <p:sp>
        <p:nvSpPr>
          <p:cNvPr id="4" name="Slide Number Placeholder 3"/>
          <p:cNvSpPr>
            <a:spLocks noGrp="1"/>
          </p:cNvSpPr>
          <p:nvPr>
            <p:ph type="sldNum" sz="quarter" idx="10"/>
          </p:nvPr>
        </p:nvSpPr>
        <p:spPr/>
        <p:txBody>
          <a:bodyPr/>
          <a:lstStyle/>
          <a:p>
            <a:fld id="{D9F4C546-B584-4134-AC0F-491C1C580FC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if the court has weekend or night court, it </a:t>
            </a:r>
            <a:r>
              <a:rPr lang="en-US" b="1" dirty="0" smtClean="0"/>
              <a:t>MAY</a:t>
            </a:r>
            <a:r>
              <a:rPr lang="en-US" dirty="0" smtClean="0"/>
              <a:t> levy a $1 </a:t>
            </a:r>
            <a:r>
              <a:rPr lang="en-US" b="1" dirty="0" smtClean="0"/>
              <a:t>Night Court Special assessment</a:t>
            </a:r>
            <a:r>
              <a:rPr lang="en-US" dirty="0" smtClean="0"/>
              <a:t>:</a:t>
            </a:r>
          </a:p>
          <a:p>
            <a:endParaRPr lang="en-US" dirty="0" smtClean="0"/>
          </a:p>
          <a:p>
            <a:pPr lvl="1">
              <a:buFont typeface="Arial" pitchFamily="34" charset="0"/>
              <a:buChar char="•"/>
            </a:pPr>
            <a:r>
              <a:rPr lang="en-US" dirty="0" smtClean="0"/>
              <a:t>$1 is assessed per VC violation case, including on cases disposed with traffic school.</a:t>
            </a:r>
          </a:p>
          <a:p>
            <a:endParaRPr lang="en-US" dirty="0" smtClean="0"/>
          </a:p>
          <a:p>
            <a:pPr lvl="1">
              <a:buFont typeface="Arial" pitchFamily="34" charset="0"/>
              <a:buChar char="•"/>
            </a:pPr>
            <a:r>
              <a:rPr lang="en-US" dirty="0" smtClean="0"/>
              <a:t>100% of assessment is distributed to the State.</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F4C546-B584-4134-AC0F-491C1C580FC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discuss in this morning’s presentation, an important point to note for the </a:t>
            </a:r>
            <a:r>
              <a:rPr lang="en-US" b="1" dirty="0" smtClean="0"/>
              <a:t>2% State </a:t>
            </a:r>
            <a:r>
              <a:rPr lang="en-US" b="1" smtClean="0"/>
              <a:t>Court Automation:</a:t>
            </a:r>
            <a:endParaRPr lang="en-US" dirty="0" smtClean="0"/>
          </a:p>
          <a:p>
            <a:endParaRPr lang="en-US" dirty="0" smtClean="0"/>
          </a:p>
          <a:p>
            <a:pPr lvl="1">
              <a:buFont typeface="Arial" pitchFamily="34" charset="0"/>
              <a:buChar char="•"/>
            </a:pPr>
            <a:r>
              <a:rPr lang="en-US" dirty="0" smtClean="0"/>
              <a:t>it is not an additional amount.</a:t>
            </a:r>
          </a:p>
          <a:p>
            <a:pPr lvl="1"/>
            <a:endParaRPr lang="en-US" dirty="0" smtClean="0"/>
          </a:p>
          <a:p>
            <a:pPr lvl="1">
              <a:buFont typeface="Arial" pitchFamily="34" charset="0"/>
              <a:buChar char="•"/>
            </a:pPr>
            <a:r>
              <a:rPr lang="en-US" dirty="0" smtClean="0"/>
              <a:t>Instead, it is transferred from the fines and penalties collected.</a:t>
            </a:r>
          </a:p>
          <a:p>
            <a:pPr lvl="1">
              <a:buFont typeface="Arial" pitchFamily="34" charset="0"/>
              <a:buChar char="•"/>
            </a:pPr>
            <a:endParaRPr lang="en-US" dirty="0" smtClean="0"/>
          </a:p>
          <a:p>
            <a:pPr lvl="1">
              <a:buFont typeface="Arial" pitchFamily="34" charset="0"/>
              <a:buChar char="•"/>
            </a:pPr>
            <a:r>
              <a:rPr lang="en-US" dirty="0" smtClean="0"/>
              <a:t>So, referring to our equation, the 2% applies to the base fine, base fine enhancements, and state and local penalties.</a:t>
            </a:r>
          </a:p>
          <a:p>
            <a:pPr lvl="1">
              <a:buFont typeface="Arial" pitchFamily="34" charset="0"/>
              <a:buChar char="•"/>
            </a:pPr>
            <a:endParaRPr lang="en-US" dirty="0" smtClean="0"/>
          </a:p>
          <a:p>
            <a:pPr lvl="1">
              <a:buFont typeface="Arial" pitchFamily="34" charset="0"/>
              <a:buChar char="•"/>
            </a:pPr>
            <a:r>
              <a:rPr lang="en-US" dirty="0" smtClean="0"/>
              <a:t>We will see this later when we cover the distribution spreadsheets.</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cover the basic distributions, let’s go over the required </a:t>
            </a:r>
            <a:r>
              <a:rPr lang="en-US" b="1" dirty="0" smtClean="0"/>
              <a:t>50% late charge </a:t>
            </a:r>
            <a:r>
              <a:rPr lang="en-US" dirty="0" smtClean="0"/>
              <a:t>that may apply on traffic infractions:</a:t>
            </a:r>
          </a:p>
          <a:p>
            <a:endParaRPr lang="en-US" dirty="0" smtClean="0"/>
          </a:p>
          <a:p>
            <a:pPr lvl="1">
              <a:buFont typeface="Arial" pitchFamily="34" charset="0"/>
              <a:buChar char="•"/>
            </a:pPr>
            <a:r>
              <a:rPr lang="en-US" dirty="0" smtClean="0"/>
              <a:t>VC 40310 REQUIRES the imposition of a 50% late charge on traffic penalties not paid within 20 days of the mailing of a notice that the penalty has been assessed.</a:t>
            </a:r>
          </a:p>
          <a:p>
            <a:pPr lvl="1"/>
            <a:endParaRPr lang="en-US" dirty="0" smtClean="0"/>
          </a:p>
          <a:p>
            <a:pPr lvl="1">
              <a:buFont typeface="Arial" pitchFamily="34" charset="0"/>
              <a:buChar char="•"/>
            </a:pPr>
            <a:r>
              <a:rPr lang="en-US" dirty="0" smtClean="0"/>
              <a:t>The 50% late charge is calculated from the total INITIAL PENALTY.</a:t>
            </a:r>
          </a:p>
          <a:p>
            <a:pPr lvl="1"/>
            <a:endParaRPr lang="en-US" dirty="0" smtClean="0"/>
          </a:p>
          <a:p>
            <a:pPr lvl="1">
              <a:buFont typeface="Arial" pitchFamily="34" charset="0"/>
              <a:buChar char="•"/>
            </a:pPr>
            <a:r>
              <a:rPr lang="en-US" dirty="0" smtClean="0"/>
              <a:t>Let’s look at a 50% late charge calculation</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cover 6 general topics:</a:t>
            </a:r>
          </a:p>
          <a:p>
            <a:endParaRPr lang="en-US" dirty="0" smtClean="0"/>
          </a:p>
          <a:p>
            <a:pPr marL="228051" indent="-228051">
              <a:buFont typeface="+mj-lt"/>
              <a:buAutoNum type="arabicPeriod"/>
            </a:pPr>
            <a:r>
              <a:rPr lang="en-US" dirty="0" smtClean="0"/>
              <a:t>Some terms we will be using</a:t>
            </a:r>
          </a:p>
          <a:p>
            <a:pPr marL="228051" indent="-228051">
              <a:buFont typeface="+mj-lt"/>
              <a:buAutoNum type="arabicPeriod"/>
            </a:pPr>
            <a:endParaRPr lang="en-US" dirty="0" smtClean="0"/>
          </a:p>
          <a:p>
            <a:pPr marL="228051" indent="-228051">
              <a:buFont typeface="+mj-lt"/>
              <a:buAutoNum type="arabicPeriod"/>
            </a:pPr>
            <a:r>
              <a:rPr lang="en-US" dirty="0" smtClean="0"/>
              <a:t>A fine equation to build-up to Total Fine</a:t>
            </a:r>
          </a:p>
          <a:p>
            <a:pPr marL="228051" indent="-228051">
              <a:buFont typeface="+mj-lt"/>
              <a:buAutoNum type="arabicPeriod"/>
            </a:pPr>
            <a:endParaRPr lang="en-US" dirty="0" smtClean="0"/>
          </a:p>
          <a:p>
            <a:pPr marL="228051" indent="-228051">
              <a:buFont typeface="+mj-lt"/>
              <a:buAutoNum type="arabicPeriod"/>
            </a:pPr>
            <a:r>
              <a:rPr lang="en-US" dirty="0" smtClean="0"/>
              <a:t>Discuss the application of the 2 % State Court Automation</a:t>
            </a:r>
          </a:p>
          <a:p>
            <a:pPr marL="228051" indent="-228051">
              <a:buFont typeface="+mj-lt"/>
              <a:buAutoNum type="arabicPeriod"/>
            </a:pPr>
            <a:endParaRPr lang="en-US" dirty="0" smtClean="0"/>
          </a:p>
          <a:p>
            <a:pPr marL="228051" indent="-228051">
              <a:buFont typeface="+mj-lt"/>
              <a:buAutoNum type="arabicPeriod"/>
            </a:pPr>
            <a:r>
              <a:rPr lang="en-US" dirty="0" smtClean="0"/>
              <a:t>Discuss and show an example of the 50% late charge</a:t>
            </a:r>
          </a:p>
          <a:p>
            <a:pPr marL="228051" indent="-228051">
              <a:buFont typeface="+mj-lt"/>
              <a:buAutoNum type="arabicPeriod"/>
            </a:pPr>
            <a:endParaRPr lang="en-US" dirty="0" smtClean="0"/>
          </a:p>
          <a:p>
            <a:pPr marL="228051" indent="-228051">
              <a:buFont typeface="+mj-lt"/>
              <a:buAutoNum type="arabicPeriod"/>
            </a:pPr>
            <a:r>
              <a:rPr lang="en-US" dirty="0" smtClean="0"/>
              <a:t>Introduce the basic distribution of fines, penalties, surcharges, assessments, and fees. </a:t>
            </a:r>
          </a:p>
          <a:p>
            <a:pPr marL="228051" indent="-228051">
              <a:buFont typeface="+mj-lt"/>
              <a:buAutoNum type="arabicPeriod"/>
            </a:pPr>
            <a:endParaRPr lang="en-US" dirty="0" smtClean="0"/>
          </a:p>
          <a:p>
            <a:pPr marL="228051" indent="-228051">
              <a:buFont typeface="+mj-lt"/>
              <a:buAutoNum type="arabicPeriod"/>
            </a:pPr>
            <a:r>
              <a:rPr lang="en-US" dirty="0" smtClean="0"/>
              <a:t>Provide some examples of basic calculations and distributions.</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Recall that the initial penalty consists of the enhanced base fine plus State and local penalties.</a:t>
            </a:r>
          </a:p>
          <a:p>
            <a:endParaRPr lang="en-US" dirty="0" smtClean="0"/>
          </a:p>
          <a:p>
            <a:pPr lvl="1">
              <a:buFont typeface="Arial" pitchFamily="34" charset="0"/>
              <a:buChar char="•"/>
            </a:pPr>
            <a:r>
              <a:rPr lang="en-US" dirty="0" smtClean="0"/>
              <a:t>So, in the sample calculation, the $35 plus the $116 in additional state and local penalties, plus the $4 EMAT penalty = the initial penalty of $155.</a:t>
            </a:r>
          </a:p>
          <a:p>
            <a:pPr lvl="1">
              <a:buFont typeface="Arial" pitchFamily="34" charset="0"/>
              <a:buChar char="•"/>
            </a:pPr>
            <a:endParaRPr lang="en-US" dirty="0" smtClean="0"/>
          </a:p>
          <a:p>
            <a:pPr lvl="1">
              <a:buFont typeface="Arial" pitchFamily="34" charset="0"/>
              <a:buChar char="•"/>
            </a:pPr>
            <a:r>
              <a:rPr lang="en-US" dirty="0" smtClean="0"/>
              <a:t>Next, we multiply this initial penalty by 50% to calculate the late charge, or $77.50.</a:t>
            </a:r>
          </a:p>
          <a:p>
            <a:pPr lvl="1">
              <a:buFont typeface="Arial" pitchFamily="34" charset="0"/>
              <a:buChar char="•"/>
            </a:pPr>
            <a:endParaRPr lang="en-US" dirty="0" smtClean="0"/>
          </a:p>
          <a:p>
            <a:pPr lvl="1">
              <a:buFont typeface="Arial" pitchFamily="34" charset="0"/>
              <a:buChar char="•"/>
            </a:pPr>
            <a:r>
              <a:rPr lang="en-US" dirty="0" smtClean="0"/>
              <a:t>As you can see, starting from a $25 base fine, the Total Bail or Fine increased from $248 to $325.50 with the late charge.</a:t>
            </a:r>
          </a:p>
          <a:p>
            <a:pPr lvl="1">
              <a:buFont typeface="Arial" pitchFamily="34" charset="0"/>
              <a:buChar char="•"/>
            </a:pPr>
            <a:endParaRPr lang="en-US" dirty="0" smtClean="0"/>
          </a:p>
          <a:p>
            <a:pPr lvl="1">
              <a:buFont typeface="Arial" pitchFamily="34" charset="0"/>
              <a:buChar char="•"/>
            </a:pPr>
            <a:r>
              <a:rPr lang="en-US" dirty="0" smtClean="0"/>
              <a:t>The late charge is distributed in proportion to the fines and penalties in the initial penalty.</a:t>
            </a:r>
          </a:p>
        </p:txBody>
      </p:sp>
      <p:sp>
        <p:nvSpPr>
          <p:cNvPr id="4" name="Slide Number Placeholder 3"/>
          <p:cNvSpPr>
            <a:spLocks noGrp="1"/>
          </p:cNvSpPr>
          <p:nvPr>
            <p:ph type="sldNum" sz="quarter" idx="10"/>
          </p:nvPr>
        </p:nvSpPr>
        <p:spPr/>
        <p:txBody>
          <a:bodyPr/>
          <a:lstStyle/>
          <a:p>
            <a:fld id="{D9F4C546-B584-4134-AC0F-491C1C580FC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Basic Distribution, we will cover:</a:t>
            </a:r>
          </a:p>
          <a:p>
            <a:endParaRPr lang="en-US" dirty="0" smtClean="0"/>
          </a:p>
          <a:p>
            <a:pPr lvl="1">
              <a:buFont typeface="Arial" pitchFamily="34" charset="0"/>
              <a:buChar char="•"/>
            </a:pPr>
            <a:r>
              <a:rPr lang="en-US" dirty="0" smtClean="0"/>
              <a:t>The Penal Code that generally drives the distributions, PC 1463.</a:t>
            </a:r>
          </a:p>
          <a:p>
            <a:pPr lvl="1">
              <a:buFont typeface="Arial" pitchFamily="34" charset="0"/>
              <a:buChar char="•"/>
            </a:pPr>
            <a:endParaRPr lang="en-US" dirty="0" smtClean="0"/>
          </a:p>
          <a:p>
            <a:pPr lvl="1">
              <a:buFont typeface="Arial" pitchFamily="34" charset="0"/>
              <a:buChar char="•"/>
            </a:pPr>
            <a:r>
              <a:rPr lang="en-US" dirty="0" smtClean="0"/>
              <a:t>The case information we will need to gather to perform the calculations and distributions.</a:t>
            </a:r>
          </a:p>
          <a:p>
            <a:pPr lvl="1">
              <a:buFont typeface="Arial" pitchFamily="34" charset="0"/>
              <a:buChar char="•"/>
            </a:pPr>
            <a:endParaRPr lang="en-US" dirty="0" smtClean="0"/>
          </a:p>
          <a:p>
            <a:pPr lvl="1">
              <a:buFont typeface="Arial" pitchFamily="34" charset="0"/>
              <a:buChar char="•"/>
            </a:pPr>
            <a:r>
              <a:rPr lang="en-US" dirty="0" smtClean="0"/>
              <a:t>Then, we will go over some examples of basic distributions using the Internal Audit Services distribution testing spreadsheets.</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PC 1463 requires all fines and forfeitures be distributed per PC 1463.001.</a:t>
            </a:r>
          </a:p>
          <a:p>
            <a:endParaRPr lang="en-US" dirty="0" smtClean="0"/>
          </a:p>
          <a:p>
            <a:r>
              <a:rPr lang="en-US" dirty="0" smtClean="0"/>
              <a:t>PC 1463.001 dictates the distribution of the monies deposited with the county:</a:t>
            </a:r>
          </a:p>
          <a:p>
            <a:endParaRPr lang="en-US" dirty="0" smtClean="0"/>
          </a:p>
          <a:p>
            <a:pPr lvl="1">
              <a:buFont typeface="Arial" pitchFamily="34" charset="0"/>
              <a:buChar char="•"/>
            </a:pPr>
            <a:r>
              <a:rPr lang="en-US" dirty="0" smtClean="0"/>
              <a:t>First, state and local penalties, service charges, and allocations are distributed to their respective funds.</a:t>
            </a:r>
          </a:p>
          <a:p>
            <a:pPr lvl="1">
              <a:buFont typeface="Arial" pitchFamily="34" charset="0"/>
              <a:buChar char="•"/>
            </a:pPr>
            <a:endParaRPr lang="en-US" dirty="0" smtClean="0"/>
          </a:p>
          <a:p>
            <a:pPr lvl="1">
              <a:buFont typeface="Arial" pitchFamily="34" charset="0"/>
              <a:buChar char="•"/>
            </a:pPr>
            <a:r>
              <a:rPr lang="en-US" dirty="0" smtClean="0"/>
              <a:t>Next, base fines that are subject to specific distributions are distributed.</a:t>
            </a:r>
          </a:p>
          <a:p>
            <a:pPr lvl="1">
              <a:buFont typeface="Arial" pitchFamily="34" charset="0"/>
              <a:buChar char="•"/>
            </a:pPr>
            <a:endParaRPr lang="en-US" dirty="0" smtClean="0"/>
          </a:p>
          <a:p>
            <a:pPr lvl="1">
              <a:buFont typeface="Arial" pitchFamily="34" charset="0"/>
              <a:buChar char="•"/>
            </a:pPr>
            <a:r>
              <a:rPr lang="en-US" dirty="0" smtClean="0"/>
              <a:t>Then, base fines not subject to specific distributions and from county arrests are distributed 100% to county.</a:t>
            </a:r>
          </a:p>
          <a:p>
            <a:pPr lvl="1">
              <a:buFont typeface="Arial" pitchFamily="34" charset="0"/>
              <a:buChar char="•"/>
            </a:pPr>
            <a:endParaRPr lang="en-US" dirty="0" smtClean="0"/>
          </a:p>
          <a:p>
            <a:pPr lvl="1">
              <a:buFont typeface="Arial" pitchFamily="34" charset="0"/>
              <a:buChar char="•"/>
            </a:pPr>
            <a:r>
              <a:rPr lang="en-US" dirty="0" smtClean="0"/>
              <a:t>Finally, base fines not subject to specific distributions and from city arrests are split between the city and the county per the table at PC 1463.002.</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0300" y="679450"/>
            <a:ext cx="4641850" cy="3481388"/>
          </a:xfrm>
        </p:spPr>
      </p:sp>
      <p:sp>
        <p:nvSpPr>
          <p:cNvPr id="3" name="Notes Placeholder 2"/>
          <p:cNvSpPr>
            <a:spLocks noGrp="1"/>
          </p:cNvSpPr>
          <p:nvPr>
            <p:ph type="body" idx="1"/>
          </p:nvPr>
        </p:nvSpPr>
        <p:spPr/>
        <p:txBody>
          <a:bodyPr>
            <a:normAutofit/>
          </a:bodyPr>
          <a:lstStyle/>
          <a:p>
            <a:r>
              <a:rPr lang="en-US" dirty="0" smtClean="0"/>
              <a:t>In preparing for the calculations and distributions, we need to gather certain case information… </a:t>
            </a:r>
          </a:p>
          <a:p>
            <a:endParaRPr lang="en-US" dirty="0" smtClean="0"/>
          </a:p>
          <a:p>
            <a:pPr lvl="1">
              <a:buFont typeface="Arial" pitchFamily="34" charset="0"/>
              <a:buChar char="•"/>
            </a:pPr>
            <a:r>
              <a:rPr lang="en-US" dirty="0" smtClean="0"/>
              <a:t>SEE ABOVE LIST</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 need to gather certain information regarding the applicable local penalties and fees….</a:t>
            </a:r>
          </a:p>
          <a:p>
            <a:endParaRPr lang="en-US" dirty="0" smtClean="0"/>
          </a:p>
          <a:p>
            <a:pPr lvl="1">
              <a:buFont typeface="Arial" pitchFamily="34" charset="0"/>
              <a:buChar char="•"/>
            </a:pPr>
            <a:r>
              <a:rPr lang="en-US" dirty="0" smtClean="0"/>
              <a:t>SEE ABOVE LIST</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we need to determine other factors, such as ….</a:t>
            </a:r>
          </a:p>
          <a:p>
            <a:endParaRPr lang="en-US" dirty="0" smtClean="0"/>
          </a:p>
          <a:p>
            <a:pPr lvl="1">
              <a:buFont typeface="Arial" pitchFamily="34" charset="0"/>
              <a:buChar char="•"/>
            </a:pPr>
            <a:r>
              <a:rPr lang="en-US" dirty="0" smtClean="0"/>
              <a:t>SEE ABOVE LIST</a:t>
            </a:r>
          </a:p>
          <a:p>
            <a:endParaRPr lang="en-US" dirty="0" smtClean="0"/>
          </a:p>
          <a:p>
            <a:r>
              <a:rPr lang="en-US" dirty="0" smtClean="0"/>
              <a:t>After we have gathered all this information, we are ready to start entering this information in the distribution spreadsheets.</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spreadsheets are useful to:</a:t>
            </a:r>
          </a:p>
          <a:p>
            <a:endParaRPr lang="en-US" dirty="0" smtClean="0"/>
          </a:p>
          <a:p>
            <a:pPr lvl="1">
              <a:buFont typeface="Arial" pitchFamily="34" charset="0"/>
              <a:buChar char="•"/>
            </a:pPr>
            <a:r>
              <a:rPr lang="en-US" baseline="0" dirty="0" smtClean="0"/>
              <a:t>Help identify potential revenue distribution issues for certain case types.</a:t>
            </a:r>
          </a:p>
          <a:p>
            <a:pPr lvl="1"/>
            <a:endParaRPr lang="en-US" dirty="0" smtClean="0"/>
          </a:p>
          <a:p>
            <a:pPr lvl="1">
              <a:buFont typeface="Arial" pitchFamily="34" charset="0"/>
              <a:buChar char="•"/>
            </a:pPr>
            <a:r>
              <a:rPr lang="en-US" dirty="0" smtClean="0"/>
              <a:t>Internal Audit Services uses spreadsheets to review court distributions </a:t>
            </a:r>
            <a:r>
              <a:rPr lang="en-US" baseline="0" dirty="0" smtClean="0"/>
              <a:t>so they can take corrective action on</a:t>
            </a:r>
            <a:r>
              <a:rPr lang="en-US" dirty="0" smtClean="0"/>
              <a:t> a prospective basis</a:t>
            </a:r>
            <a:r>
              <a:rPr lang="en-US" baseline="0" dirty="0" smtClean="0"/>
              <a:t>.</a:t>
            </a:r>
          </a:p>
          <a:p>
            <a:pPr lvl="1">
              <a:buFont typeface="Arial" pitchFamily="34" charset="0"/>
              <a:buChar char="•"/>
            </a:pPr>
            <a:endParaRPr lang="en-US" baseline="0" dirty="0" smtClean="0"/>
          </a:p>
          <a:p>
            <a:pPr lvl="1">
              <a:buFont typeface="Arial" pitchFamily="34" charset="0"/>
              <a:buChar char="•"/>
            </a:pPr>
            <a:r>
              <a:rPr lang="en-US" b="1" baseline="0" dirty="0" smtClean="0"/>
              <a:t>They are NOT geared to replace revenue distribution systems.</a:t>
            </a:r>
          </a:p>
          <a:p>
            <a:pPr lvl="1">
              <a:buFont typeface="Arial" pitchFamily="34" charset="0"/>
              <a:buChar char="•"/>
            </a:pPr>
            <a:endParaRPr lang="en-US" dirty="0" smtClean="0"/>
          </a:p>
          <a:p>
            <a:r>
              <a:rPr lang="en-US" baseline="0" dirty="0" smtClean="0"/>
              <a:t>These IAS spreadsheets have evolved over-time:</a:t>
            </a:r>
          </a:p>
          <a:p>
            <a:endParaRPr lang="en-US" dirty="0" smtClean="0"/>
          </a:p>
          <a:p>
            <a:pPr lvl="1">
              <a:buFont typeface="Arial" pitchFamily="34" charset="0"/>
              <a:buChar char="•"/>
            </a:pPr>
            <a:r>
              <a:rPr lang="en-US" baseline="0" dirty="0" smtClean="0"/>
              <a:t>Started</a:t>
            </a:r>
            <a:r>
              <a:rPr lang="en-US" dirty="0" smtClean="0"/>
              <a:t> in 2004 for Sustain distribution testing.</a:t>
            </a:r>
          </a:p>
          <a:p>
            <a:pPr lvl="1"/>
            <a:endParaRPr lang="en-US" baseline="0" dirty="0" smtClean="0"/>
          </a:p>
          <a:p>
            <a:pPr lvl="1">
              <a:buFont typeface="Arial" pitchFamily="34" charset="0"/>
              <a:buChar char="•"/>
            </a:pPr>
            <a:r>
              <a:rPr lang="en-US" baseline="0" dirty="0" smtClean="0"/>
              <a:t>Ryan</a:t>
            </a:r>
            <a:r>
              <a:rPr lang="en-US" dirty="0" smtClean="0"/>
              <a:t> Mendoza has diligently worked on these since at least 2007.</a:t>
            </a:r>
          </a:p>
          <a:p>
            <a:pPr lvl="1"/>
            <a:endParaRPr lang="en-US" dirty="0" smtClean="0"/>
          </a:p>
          <a:p>
            <a:pPr lvl="1">
              <a:buFont typeface="Arial" pitchFamily="34" charset="0"/>
              <a:buChar char="•"/>
            </a:pPr>
            <a:r>
              <a:rPr lang="en-US" dirty="0" smtClean="0"/>
              <a:t>I have reviewed and made suggestions throughout; including  the most current versions we will be using today. </a:t>
            </a:r>
          </a:p>
          <a:p>
            <a:pPr lvl="1"/>
            <a:endParaRPr lang="en-US" dirty="0" smtClean="0"/>
          </a:p>
          <a:p>
            <a:pPr lvl="1">
              <a:buFont typeface="Arial" pitchFamily="34" charset="0"/>
              <a:buChar char="•"/>
            </a:pPr>
            <a:r>
              <a:rPr lang="en-US" dirty="0" smtClean="0"/>
              <a:t>IAS began using on court audits around 2008.</a:t>
            </a:r>
          </a:p>
          <a:p>
            <a:pPr lvl="1"/>
            <a:endParaRPr lang="en-US" baseline="0" dirty="0" smtClean="0"/>
          </a:p>
          <a:p>
            <a:pPr lvl="1">
              <a:buFont typeface="Arial" pitchFamily="34" charset="0"/>
              <a:buChar char="•"/>
            </a:pPr>
            <a:endParaRPr lang="en-US" dirty="0" smtClean="0"/>
          </a:p>
          <a:p>
            <a:pPr lvl="1">
              <a:buFont typeface="Arial" pitchFamily="34" charset="0"/>
              <a:buChar char="•"/>
            </a:pPr>
            <a:endParaRPr lang="en-US" baseline="0"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cover 4 spreadsheets:</a:t>
            </a:r>
          </a:p>
          <a:p>
            <a:endParaRPr lang="en-US" dirty="0" smtClean="0"/>
          </a:p>
          <a:p>
            <a:pPr lvl="1">
              <a:buFont typeface="Arial" pitchFamily="34" charset="0"/>
              <a:buChar char="•"/>
            </a:pPr>
            <a:r>
              <a:rPr lang="en-US" dirty="0" smtClean="0"/>
              <a:t>SEE ABOVE LIST</a:t>
            </a:r>
          </a:p>
          <a:p>
            <a:endParaRPr lang="en-US" dirty="0" smtClean="0"/>
          </a:p>
          <a:p>
            <a:pPr lvl="1">
              <a:buFont typeface="Arial" pitchFamily="34" charset="0"/>
              <a:buChar char="•"/>
            </a:pPr>
            <a:r>
              <a:rPr lang="en-US" dirty="0" smtClean="0"/>
              <a:t>In the first example, we will DEMO populating information in the spreadsheet.</a:t>
            </a:r>
          </a:p>
          <a:p>
            <a:pPr lvl="1">
              <a:buFont typeface="Arial" pitchFamily="34" charset="0"/>
              <a:buChar char="•"/>
            </a:pPr>
            <a:endParaRPr lang="en-US" dirty="0" smtClean="0"/>
          </a:p>
          <a:p>
            <a:pPr lvl="1">
              <a:buFont typeface="Arial" pitchFamily="34" charset="0"/>
              <a:buChar char="•"/>
            </a:pPr>
            <a:r>
              <a:rPr lang="en-US" dirty="0" smtClean="0"/>
              <a:t>We will cover some of the more common errors to watch for.</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first spreadsheet is a </a:t>
            </a:r>
            <a:r>
              <a:rPr lang="en-US" b="1" dirty="0" smtClean="0"/>
              <a:t>Speeding bail forfeiture </a:t>
            </a:r>
            <a:r>
              <a:rPr lang="en-US" dirty="0" smtClean="0"/>
              <a:t>case with:</a:t>
            </a:r>
          </a:p>
          <a:p>
            <a:pPr lvl="1">
              <a:buFont typeface="Arial" pitchFamily="34" charset="0"/>
              <a:buChar char="•"/>
            </a:pPr>
            <a:endParaRPr lang="en-US" dirty="0" smtClean="0"/>
          </a:p>
          <a:p>
            <a:pPr lvl="1">
              <a:buFont typeface="Arial" pitchFamily="34" charset="0"/>
              <a:buChar char="•"/>
            </a:pPr>
            <a:r>
              <a:rPr lang="en-US" dirty="0" smtClean="0"/>
              <a:t>A county arrest</a:t>
            </a:r>
          </a:p>
          <a:p>
            <a:pPr lvl="1">
              <a:buFont typeface="Arial" pitchFamily="34" charset="0"/>
              <a:buChar char="•"/>
            </a:pPr>
            <a:endParaRPr lang="en-US" dirty="0" smtClean="0"/>
          </a:p>
          <a:p>
            <a:pPr lvl="1">
              <a:buFont typeface="Arial" pitchFamily="34" charset="0"/>
              <a:buChar char="•"/>
            </a:pPr>
            <a:r>
              <a:rPr lang="en-US" dirty="0" smtClean="0"/>
              <a:t>Even base fine</a:t>
            </a:r>
          </a:p>
          <a:p>
            <a:pPr lvl="1">
              <a:buFont typeface="Arial" pitchFamily="34" charset="0"/>
              <a:buChar char="•"/>
            </a:pPr>
            <a:endParaRPr lang="en-US" dirty="0" smtClean="0"/>
          </a:p>
          <a:p>
            <a:pPr lvl="1">
              <a:buFont typeface="Arial" pitchFamily="34" charset="0"/>
              <a:buChar char="•"/>
            </a:pPr>
            <a:r>
              <a:rPr lang="en-US" dirty="0" smtClean="0"/>
              <a:t>And a prior VC violation</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will use this informatio</a:t>
            </a:r>
            <a:r>
              <a:rPr lang="en-US" dirty="0" smtClean="0"/>
              <a:t>n </a:t>
            </a:r>
            <a:r>
              <a:rPr lang="en-US" baseline="0" dirty="0" smtClean="0"/>
              <a:t>to populate the first spreadsheet.</a:t>
            </a:r>
          </a:p>
          <a:p>
            <a:endParaRPr lang="en-US" dirty="0" smtClean="0"/>
          </a:p>
          <a:p>
            <a:r>
              <a:rPr lang="en-US" dirty="0" smtClean="0"/>
              <a:t>Please flag this slide or take note of this information.</a:t>
            </a:r>
          </a:p>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 simplified equation we will use to build up to a Total Bail or Fine:</a:t>
            </a:r>
          </a:p>
          <a:p>
            <a:endParaRPr lang="en-US" dirty="0" smtClean="0"/>
          </a:p>
          <a:p>
            <a:pPr lvl="1">
              <a:buFont typeface="Arial" pitchFamily="34" charset="0"/>
              <a:buChar char="•"/>
            </a:pPr>
            <a:r>
              <a:rPr lang="en-US" dirty="0" smtClean="0"/>
              <a:t>First, we start with base fine plus any applicable enhancements to arrive at </a:t>
            </a:r>
            <a:r>
              <a:rPr lang="en-US" b="1" dirty="0" smtClean="0"/>
              <a:t>Total Base Fine</a:t>
            </a:r>
          </a:p>
          <a:p>
            <a:pPr lvl="1">
              <a:buFont typeface="Arial" pitchFamily="34" charset="0"/>
              <a:buChar char="•"/>
            </a:pPr>
            <a:endParaRPr lang="en-US" dirty="0" smtClean="0"/>
          </a:p>
          <a:p>
            <a:pPr lvl="1">
              <a:buFont typeface="Arial" pitchFamily="34" charset="0"/>
              <a:buChar char="•"/>
            </a:pPr>
            <a:r>
              <a:rPr lang="en-US" dirty="0" smtClean="0"/>
              <a:t>Next, we add state and local penalties to arrive at </a:t>
            </a:r>
            <a:r>
              <a:rPr lang="en-US" b="1" dirty="0" smtClean="0"/>
              <a:t>Initial Penalty</a:t>
            </a:r>
          </a:p>
          <a:p>
            <a:pPr lvl="1">
              <a:buFont typeface="Arial" pitchFamily="34" charset="0"/>
              <a:buChar char="•"/>
            </a:pPr>
            <a:endParaRPr lang="en-US" dirty="0" smtClean="0"/>
          </a:p>
          <a:p>
            <a:pPr lvl="1">
              <a:buFont typeface="Arial" pitchFamily="34" charset="0"/>
              <a:buChar char="•"/>
            </a:pPr>
            <a:r>
              <a:rPr lang="en-US" dirty="0" smtClean="0"/>
              <a:t>Then, we add the surcharge, fees, and assessments to arrive at </a:t>
            </a:r>
            <a:r>
              <a:rPr lang="en-US" b="1" dirty="0" smtClean="0"/>
              <a:t>Total Bail or Fine</a:t>
            </a:r>
          </a:p>
        </p:txBody>
      </p:sp>
      <p:sp>
        <p:nvSpPr>
          <p:cNvPr id="4" name="Slide Number Placeholder 3"/>
          <p:cNvSpPr>
            <a:spLocks noGrp="1"/>
          </p:cNvSpPr>
          <p:nvPr>
            <p:ph type="sldNum" sz="quarter" idx="10"/>
          </p:nvPr>
        </p:nvSpPr>
        <p:spPr/>
        <p:txBody>
          <a:bodyPr/>
          <a:lstStyle/>
          <a:p>
            <a:fld id="{D9F4C546-B584-4134-AC0F-491C1C580FC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also use this information to populate our spreadsheet.  Please flag or take note of this information:</a:t>
            </a:r>
          </a:p>
          <a:p>
            <a:endParaRPr lang="en-US" dirty="0" smtClean="0"/>
          </a:p>
          <a:p>
            <a:pPr lvl="1">
              <a:buFont typeface="Arial" pitchFamily="34" charset="0"/>
              <a:buChar char="•"/>
            </a:pPr>
            <a:r>
              <a:rPr lang="en-US" dirty="0" smtClean="0"/>
              <a:t>We have local penalties from BOS resolutions</a:t>
            </a:r>
          </a:p>
          <a:p>
            <a:pPr lvl="1">
              <a:buFont typeface="Arial" pitchFamily="34" charset="0"/>
              <a:buChar char="•"/>
            </a:pPr>
            <a:endParaRPr lang="en-US" dirty="0" smtClean="0"/>
          </a:p>
          <a:p>
            <a:pPr lvl="1">
              <a:buFont typeface="Arial" pitchFamily="34" charset="0"/>
              <a:buChar char="•"/>
            </a:pPr>
            <a:r>
              <a:rPr lang="en-US" dirty="0" smtClean="0"/>
              <a:t>We have court specific fees</a:t>
            </a:r>
          </a:p>
          <a:p>
            <a:pPr lvl="1">
              <a:buFont typeface="Arial" pitchFamily="34" charset="0"/>
              <a:buChar char="•"/>
            </a:pPr>
            <a:endParaRPr lang="en-US" dirty="0" smtClean="0"/>
          </a:p>
          <a:p>
            <a:pPr lvl="1">
              <a:buFont typeface="Arial" pitchFamily="34" charset="0"/>
              <a:buChar char="•"/>
            </a:pPr>
            <a:r>
              <a:rPr lang="en-US" dirty="0" smtClean="0"/>
              <a:t>In the interest of time, we have already entered into the spreadsheet the court distributions from the court CMS</a:t>
            </a:r>
          </a:p>
          <a:p>
            <a:endParaRPr lang="en-US" dirty="0" smtClean="0"/>
          </a:p>
        </p:txBody>
      </p:sp>
      <p:sp>
        <p:nvSpPr>
          <p:cNvPr id="4" name="Slide Number Placeholder 3"/>
          <p:cNvSpPr>
            <a:spLocks noGrp="1"/>
          </p:cNvSpPr>
          <p:nvPr>
            <p:ph type="sldNum" sz="quarter" idx="10"/>
          </p:nvPr>
        </p:nvSpPr>
        <p:spPr/>
        <p:txBody>
          <a:bodyPr/>
          <a:lstStyle/>
          <a:p>
            <a:fld id="{D9F4C546-B584-4134-AC0F-491C1C580FC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upper right-hand side of the spreadsheet are the test steps or instructions for populating the spreadsheet.</a:t>
            </a:r>
          </a:p>
          <a:p>
            <a:endParaRPr lang="en-US" dirty="0" smtClean="0"/>
          </a:p>
          <a:p>
            <a:r>
              <a:rPr lang="en-US" dirty="0" smtClean="0"/>
              <a:t>As I cover each of these steps, Ryan will enter in the spreadsheet the case information we previously noted.</a:t>
            </a:r>
          </a:p>
          <a:p>
            <a:endParaRPr lang="en-US" dirty="0" smtClean="0"/>
          </a:p>
          <a:p>
            <a:r>
              <a:rPr lang="en-US" dirty="0" smtClean="0"/>
              <a:t>Let’s slowly</a:t>
            </a:r>
            <a:r>
              <a:rPr lang="en-US" baseline="0" dirty="0" smtClean="0"/>
              <a:t> w</a:t>
            </a:r>
            <a:r>
              <a:rPr lang="en-US" dirty="0" smtClean="0"/>
              <a:t>alkthrough</a:t>
            </a:r>
            <a:r>
              <a:rPr lang="en-US" baseline="0" dirty="0" smtClean="0"/>
              <a:t> the steps in populating IAS audit worksheet.</a:t>
            </a:r>
          </a:p>
          <a:p>
            <a:endParaRPr lang="en-US" baseline="0" dirty="0" smtClean="0"/>
          </a:p>
          <a:p>
            <a:pPr lvl="1">
              <a:buFont typeface="Arial" pitchFamily="34" charset="0"/>
              <a:buChar char="•"/>
            </a:pPr>
            <a:r>
              <a:rPr lang="en-US" baseline="0" dirty="0" smtClean="0"/>
              <a:t>1</a:t>
            </a:r>
            <a:r>
              <a:rPr lang="en-US" baseline="30000" dirty="0" smtClean="0"/>
              <a:t>st</a:t>
            </a:r>
            <a:r>
              <a:rPr lang="en-US" baseline="0" dirty="0" smtClean="0"/>
              <a:t> enter the green shaded case information</a:t>
            </a:r>
          </a:p>
          <a:p>
            <a:pPr lvl="2">
              <a:buFont typeface="Arial" pitchFamily="34" charset="0"/>
              <a:buChar char="•"/>
            </a:pPr>
            <a:r>
              <a:rPr lang="en-US" dirty="0" smtClean="0"/>
              <a:t>On upper left side</a:t>
            </a:r>
          </a:p>
          <a:p>
            <a:pPr lvl="2">
              <a:buFont typeface="Arial" pitchFamily="34" charset="0"/>
              <a:buChar char="•"/>
            </a:pPr>
            <a:r>
              <a:rPr lang="en-US" dirty="0" smtClean="0"/>
              <a:t>Then, upper middle</a:t>
            </a:r>
          </a:p>
          <a:p>
            <a:pPr lvl="2">
              <a:buFont typeface="Arial" pitchFamily="34" charset="0"/>
              <a:buChar char="•"/>
            </a:pPr>
            <a:r>
              <a:rPr lang="en-US" dirty="0" smtClean="0"/>
              <a:t>Then, priors</a:t>
            </a:r>
          </a:p>
          <a:p>
            <a:pPr lvl="1">
              <a:buFont typeface="Arial" pitchFamily="34" charset="0"/>
              <a:buChar char="•"/>
            </a:pPr>
            <a:endParaRPr lang="en-US" dirty="0" smtClean="0"/>
          </a:p>
          <a:p>
            <a:pPr lvl="1">
              <a:buFont typeface="Arial" pitchFamily="34" charset="0"/>
              <a:buChar char="•"/>
            </a:pPr>
            <a:r>
              <a:rPr lang="en-US" dirty="0" smtClean="0"/>
              <a:t>2</a:t>
            </a:r>
            <a:r>
              <a:rPr lang="en-US" baseline="30000" dirty="0" smtClean="0"/>
              <a:t>nd</a:t>
            </a:r>
            <a:r>
              <a:rPr lang="en-US" dirty="0" smtClean="0"/>
              <a:t> enter the base fine in darker blue shaded cell on upper middle-right.</a:t>
            </a:r>
            <a:endParaRPr lang="en-US" baseline="0" dirty="0" smtClean="0"/>
          </a:p>
          <a:p>
            <a:pPr lvl="1">
              <a:buFont typeface="Arial" pitchFamily="34" charset="0"/>
              <a:buChar char="•"/>
            </a:pPr>
            <a:endParaRPr lang="en-US" baseline="0" dirty="0" smtClean="0"/>
          </a:p>
          <a:p>
            <a:pPr lvl="1">
              <a:buFont typeface="Arial" pitchFamily="34" charset="0"/>
              <a:buChar char="•"/>
            </a:pPr>
            <a:r>
              <a:rPr lang="en-US" baseline="0" dirty="0" smtClean="0"/>
              <a:t>3</a:t>
            </a:r>
            <a:r>
              <a:rPr lang="en-US" baseline="30000" dirty="0" smtClean="0"/>
              <a:t>rd</a:t>
            </a:r>
            <a:r>
              <a:rPr lang="en-US" baseline="0" dirty="0" smtClean="0"/>
              <a:t> enter the local penalties</a:t>
            </a:r>
            <a:r>
              <a:rPr lang="en-US" dirty="0" smtClean="0"/>
              <a:t> in the </a:t>
            </a:r>
            <a:r>
              <a:rPr lang="en-US" baseline="0" dirty="0" smtClean="0"/>
              <a:t>orange shaded cells.</a:t>
            </a:r>
          </a:p>
          <a:p>
            <a:pPr lvl="1">
              <a:buFont typeface="Arial" pitchFamily="34" charset="0"/>
              <a:buChar char="•"/>
            </a:pPr>
            <a:endParaRPr lang="en-US" dirty="0" smtClean="0"/>
          </a:p>
          <a:p>
            <a:pPr lvl="1">
              <a:buFont typeface="Arial" pitchFamily="34" charset="0"/>
              <a:buChar char="•"/>
            </a:pPr>
            <a:r>
              <a:rPr lang="en-US" dirty="0" smtClean="0"/>
              <a:t>Finally, enter the assessments and fees in light blue shaded cells.</a:t>
            </a:r>
          </a:p>
          <a:p>
            <a:pPr lvl="1">
              <a:buFont typeface="Arial" pitchFamily="34" charset="0"/>
              <a:buChar char="•"/>
            </a:pPr>
            <a:endParaRPr lang="en-US" baseline="0" dirty="0" smtClean="0"/>
          </a:p>
          <a:p>
            <a:pPr lvl="1">
              <a:buFont typeface="Arial" pitchFamily="34" charset="0"/>
              <a:buChar char="•"/>
            </a:pPr>
            <a:r>
              <a:rPr lang="en-US" dirty="0" smtClean="0"/>
              <a:t>The court distributions from the CMS or case file would be entered in the middle columns, but we already populated for demonstration purposes.</a:t>
            </a:r>
            <a:endParaRPr lang="en-US" baseline="0" dirty="0" smtClean="0"/>
          </a:p>
        </p:txBody>
      </p:sp>
      <p:sp>
        <p:nvSpPr>
          <p:cNvPr id="4" name="Slide Number Placeholder 3"/>
          <p:cNvSpPr>
            <a:spLocks noGrp="1"/>
          </p:cNvSpPr>
          <p:nvPr>
            <p:ph type="sldNum" sz="quarter" idx="10"/>
          </p:nvPr>
        </p:nvSpPr>
        <p:spPr/>
        <p:txBody>
          <a:bodyPr/>
          <a:lstStyle/>
          <a:p>
            <a:fld id="{D9F4C546-B584-4134-AC0F-491C1C580FC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Here is the populated spreadsheet:</a:t>
            </a:r>
          </a:p>
          <a:p>
            <a:endParaRPr lang="en-US" dirty="0" smtClean="0"/>
          </a:p>
          <a:p>
            <a:r>
              <a:rPr lang="en-US" dirty="0" smtClean="0"/>
              <a:t>As you can see, the spreadsheet indicates the entity to receive the distribution. </a:t>
            </a:r>
          </a:p>
          <a:p>
            <a:endParaRPr lang="en-US" dirty="0" smtClean="0"/>
          </a:p>
          <a:p>
            <a:r>
              <a:rPr lang="en-US" dirty="0" smtClean="0"/>
              <a:t>It also calculates the fines and penalties, and the 2% State Court Automation amount transferred from the fines and penalties.</a:t>
            </a:r>
          </a:p>
          <a:p>
            <a:endParaRPr lang="en-US" dirty="0" smtClean="0"/>
          </a:p>
          <a:p>
            <a:r>
              <a:rPr lang="en-US" dirty="0" smtClean="0"/>
              <a:t>The variance column shows the differences that resulted between the auditor calculated distributions and the court distributions.</a:t>
            </a:r>
          </a:p>
          <a:p>
            <a:endParaRPr lang="en-US" dirty="0" smtClean="0"/>
          </a:p>
          <a:p>
            <a:r>
              <a:rPr lang="en-US" dirty="0" smtClean="0"/>
              <a:t>After careful analysis, the auditor identified the reasons for the variances and noted the following findings:</a:t>
            </a:r>
          </a:p>
          <a:p>
            <a:endParaRPr lang="en-US" dirty="0" smtClean="0"/>
          </a:p>
          <a:p>
            <a:pPr lvl="1">
              <a:buFont typeface="Arial" pitchFamily="34" charset="0"/>
              <a:buChar char="•"/>
            </a:pPr>
            <a:r>
              <a:rPr lang="en-US" dirty="0" smtClean="0"/>
              <a:t>Finding 1 – these variance are the result of the court not enhancing the base fine for the prior VC conviction.</a:t>
            </a:r>
          </a:p>
          <a:p>
            <a:pPr lvl="1">
              <a:buFont typeface="Arial" pitchFamily="34" charset="0"/>
              <a:buChar char="•"/>
            </a:pPr>
            <a:endParaRPr lang="en-US" dirty="0" smtClean="0"/>
          </a:p>
          <a:p>
            <a:pPr lvl="1">
              <a:buFont typeface="Arial" pitchFamily="34" charset="0"/>
              <a:buChar char="•"/>
            </a:pPr>
            <a:r>
              <a:rPr lang="en-US" dirty="0" smtClean="0"/>
              <a:t>Finding 2 – this variance is from the court not transferring 2% from the EMAT penalty.  We usually see this because courts have not set up correctly in their distribution systems since EMAT is a relatively new penalty.</a:t>
            </a:r>
          </a:p>
          <a:p>
            <a:pPr lvl="1">
              <a:buFont typeface="Arial" pitchFamily="34" charset="0"/>
              <a:buChar char="•"/>
            </a:pPr>
            <a:endParaRPr lang="en-US" dirty="0" smtClean="0"/>
          </a:p>
          <a:p>
            <a:pPr lvl="1">
              <a:buFont typeface="Arial" pitchFamily="34" charset="0"/>
              <a:buChar char="•"/>
            </a:pPr>
            <a:r>
              <a:rPr lang="en-US" dirty="0" smtClean="0"/>
              <a:t>Finding 3 – This variance is from the court not assessing the $10 DMV administrative fee for this subsequent conviction of a VC violation. </a:t>
            </a:r>
          </a:p>
          <a:p>
            <a:pPr lvl="1">
              <a:buFont typeface="Arial" pitchFamily="34" charset="0"/>
              <a:buChar char="•"/>
            </a:pPr>
            <a:endParaRPr lang="en-US" dirty="0" smtClean="0"/>
          </a:p>
          <a:p>
            <a:endParaRPr lang="en-US" dirty="0" smtClean="0"/>
          </a:p>
          <a:p>
            <a:r>
              <a:rPr lang="en-US" b="1" dirty="0" smtClean="0"/>
              <a:t>Any Questions?</a:t>
            </a:r>
          </a:p>
        </p:txBody>
      </p:sp>
      <p:sp>
        <p:nvSpPr>
          <p:cNvPr id="4" name="Slide Number Placeholder 3"/>
          <p:cNvSpPr>
            <a:spLocks noGrp="1"/>
          </p:cNvSpPr>
          <p:nvPr>
            <p:ph type="sldNum" sz="quarter" idx="10"/>
          </p:nvPr>
        </p:nvSpPr>
        <p:spPr/>
        <p:txBody>
          <a:bodyPr/>
          <a:lstStyle/>
          <a:p>
            <a:fld id="{D9F4C546-B584-4134-AC0F-491C1C580FC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will cover another speeding bail forfeiture example, but with a City arrest and Odd base fine.</a:t>
            </a:r>
          </a:p>
          <a:p>
            <a:endParaRPr lang="en-US" dirty="0" smtClean="0"/>
          </a:p>
          <a:p>
            <a:r>
              <a:rPr lang="en-US" dirty="0" smtClean="0"/>
              <a:t>We will review the already populated spreadsheet.</a:t>
            </a:r>
          </a:p>
        </p:txBody>
      </p:sp>
      <p:sp>
        <p:nvSpPr>
          <p:cNvPr id="4" name="Slide Number Placeholder 3"/>
          <p:cNvSpPr>
            <a:spLocks noGrp="1"/>
          </p:cNvSpPr>
          <p:nvPr>
            <p:ph type="sldNum" sz="quarter" idx="10"/>
          </p:nvPr>
        </p:nvSpPr>
        <p:spPr/>
        <p:txBody>
          <a:bodyPr/>
          <a:lstStyle/>
          <a:p>
            <a:fld id="{D9F4C546-B584-4134-AC0F-491C1C580FC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already entered the case information, fine amount, local penalties, assessments and fees, and court CMS distributions.</a:t>
            </a:r>
          </a:p>
          <a:p>
            <a:endParaRPr lang="en-US" dirty="0" smtClean="0"/>
          </a:p>
          <a:p>
            <a:r>
              <a:rPr lang="en-US" dirty="0" smtClean="0"/>
              <a:t>Four variances resulted.</a:t>
            </a:r>
          </a:p>
          <a:p>
            <a:endParaRPr lang="en-US" dirty="0" smtClean="0"/>
          </a:p>
          <a:p>
            <a:r>
              <a:rPr lang="en-US" dirty="0" smtClean="0"/>
              <a:t>After careful analysis of the variances, the auditor identified the following findings:</a:t>
            </a:r>
          </a:p>
          <a:p>
            <a:endParaRPr lang="en-US" dirty="0" smtClean="0"/>
          </a:p>
          <a:p>
            <a:pPr lvl="1">
              <a:buFont typeface="Arial" pitchFamily="34" charset="0"/>
              <a:buChar char="•"/>
            </a:pPr>
            <a:r>
              <a:rPr lang="en-US" dirty="0" smtClean="0"/>
              <a:t>Finding #1 = the court incorrectly calculated the PC 1464 State Penalty using the </a:t>
            </a:r>
            <a:r>
              <a:rPr lang="en-US" baseline="0" dirty="0" smtClean="0"/>
              <a:t>odd $35 base fine rather than a rounded-up $40 base fine.</a:t>
            </a:r>
          </a:p>
          <a:p>
            <a:pPr lvl="1">
              <a:buFont typeface="Arial" pitchFamily="34" charset="0"/>
              <a:buChar char="•"/>
            </a:pPr>
            <a:endParaRPr lang="en-US" baseline="0" dirty="0" smtClean="0"/>
          </a:p>
          <a:p>
            <a:pPr lvl="1">
              <a:buFont typeface="Arial" pitchFamily="34" charset="0"/>
              <a:buChar char="•"/>
            </a:pPr>
            <a:r>
              <a:rPr lang="en-US" baseline="0" dirty="0" smtClean="0"/>
              <a:t>Finding #2 = </a:t>
            </a:r>
            <a:r>
              <a:rPr lang="en-US" dirty="0" smtClean="0"/>
              <a:t>the court incorrectly calculated the </a:t>
            </a:r>
            <a:r>
              <a:rPr lang="en-US" baseline="0" dirty="0" smtClean="0"/>
              <a:t>20% State Surcharge using the</a:t>
            </a:r>
            <a:r>
              <a:rPr lang="en-US" dirty="0" smtClean="0"/>
              <a:t> </a:t>
            </a:r>
            <a:r>
              <a:rPr lang="en-US" baseline="0" dirty="0" smtClean="0"/>
              <a:t>rounded-up $40 base fine rather than the $35 base fine.</a:t>
            </a:r>
          </a:p>
          <a:p>
            <a:pPr lvl="1">
              <a:buFont typeface="Arial" pitchFamily="34" charset="0"/>
              <a:buChar char="•"/>
            </a:pPr>
            <a:endParaRPr lang="en-US" dirty="0" smtClean="0"/>
          </a:p>
          <a:p>
            <a:endParaRPr lang="en-US" dirty="0" smtClean="0"/>
          </a:p>
          <a:p>
            <a:r>
              <a:rPr lang="en-US" b="1" dirty="0" smtClean="0"/>
              <a:t>Any Questions?</a:t>
            </a:r>
            <a:endParaRPr lang="en-US" b="1"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we will cover a proof of correction case with a city arrest.</a:t>
            </a:r>
          </a:p>
          <a:p>
            <a:endParaRPr lang="en-US" dirty="0" smtClean="0"/>
          </a:p>
          <a:p>
            <a:r>
              <a:rPr lang="en-US" dirty="0" smtClean="0"/>
              <a:t>Again, we will use an already populated spreadsheet.</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can see for this example we have no variances. However, after careful analysis, the auditor identified the following finding:</a:t>
            </a:r>
          </a:p>
          <a:p>
            <a:endParaRPr lang="en-US" dirty="0" smtClean="0"/>
          </a:p>
          <a:p>
            <a:pPr lvl="1">
              <a:buFont typeface="Arial" pitchFamily="34" charset="0"/>
              <a:buChar char="•"/>
            </a:pPr>
            <a:r>
              <a:rPr lang="en-US" dirty="0" smtClean="0"/>
              <a:t>Finding</a:t>
            </a:r>
            <a:r>
              <a:rPr lang="en-US" baseline="0" dirty="0" smtClean="0"/>
              <a:t> #1 = the court incorrectly distributed</a:t>
            </a:r>
            <a:r>
              <a:rPr lang="en-US" dirty="0" smtClean="0"/>
              <a:t> 33% of first $10 </a:t>
            </a:r>
            <a:r>
              <a:rPr lang="en-US" baseline="0" dirty="0" smtClean="0"/>
              <a:t>to the county instead of the city on a city arrest.</a:t>
            </a:r>
          </a:p>
          <a:p>
            <a:pPr lvl="1">
              <a:buFont typeface="Arial" pitchFamily="34" charset="0"/>
              <a:buChar char="•"/>
            </a:pPr>
            <a:endParaRPr lang="en-US" dirty="0" smtClean="0"/>
          </a:p>
          <a:p>
            <a:r>
              <a:rPr lang="en-US" b="1" dirty="0" smtClean="0"/>
              <a:t>Any questions?</a:t>
            </a:r>
            <a:endParaRPr lang="en-US" b="1"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last example is a Domestic Violence case.</a:t>
            </a:r>
          </a:p>
          <a:p>
            <a:endParaRPr lang="en-US" dirty="0" smtClean="0"/>
          </a:p>
          <a:p>
            <a:r>
              <a:rPr lang="en-US" dirty="0" smtClean="0"/>
              <a:t>Again, we will use an already populated spreadsheet.</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can see, we have 4 variances.</a:t>
            </a:r>
          </a:p>
          <a:p>
            <a:endParaRPr lang="en-US" dirty="0" smtClean="0"/>
          </a:p>
          <a:p>
            <a:r>
              <a:rPr lang="en-US" dirty="0" smtClean="0"/>
              <a:t>After careful analysis, the auditor identified the following 2 findings:</a:t>
            </a:r>
          </a:p>
          <a:p>
            <a:endParaRPr lang="en-US" dirty="0" smtClean="0"/>
          </a:p>
          <a:p>
            <a:pPr lvl="1">
              <a:buFont typeface="Arial" pitchFamily="34" charset="0"/>
              <a:buChar char="•"/>
            </a:pPr>
            <a:r>
              <a:rPr lang="en-US" dirty="0" smtClean="0"/>
              <a:t>Finding #1 = the court imposed the old PC</a:t>
            </a:r>
            <a:r>
              <a:rPr lang="en-US" baseline="0" dirty="0" smtClean="0"/>
              <a:t> 1203.097 </a:t>
            </a:r>
            <a:r>
              <a:rPr lang="en-US" dirty="0" smtClean="0"/>
              <a:t>DV Fee of $400 instead of the new $500</a:t>
            </a:r>
            <a:r>
              <a:rPr lang="en-US" baseline="0" dirty="0" smtClean="0"/>
              <a:t> DV Fee.</a:t>
            </a:r>
          </a:p>
          <a:p>
            <a:pPr lvl="1">
              <a:buFont typeface="Arial" pitchFamily="34" charset="0"/>
              <a:buChar char="•"/>
            </a:pPr>
            <a:endParaRPr lang="en-US" baseline="0" dirty="0" smtClean="0"/>
          </a:p>
          <a:p>
            <a:pPr lvl="1">
              <a:buFont typeface="Arial" pitchFamily="34" charset="0"/>
              <a:buChar char="•"/>
            </a:pPr>
            <a:r>
              <a:rPr lang="en-US" baseline="0" dirty="0" smtClean="0"/>
              <a:t>Finding #2 = the court imposed the old State Restitution Fine of $120 instead of the new $140 SRF.</a:t>
            </a:r>
          </a:p>
          <a:p>
            <a:endParaRPr lang="en-US" baseline="0" dirty="0" smtClean="0"/>
          </a:p>
          <a:p>
            <a:r>
              <a:rPr lang="en-US" dirty="0" smtClean="0"/>
              <a:t>Does anyone s</a:t>
            </a:r>
            <a:r>
              <a:rPr lang="en-US" baseline="0" dirty="0" smtClean="0"/>
              <a:t>ee a </a:t>
            </a:r>
            <a:r>
              <a:rPr lang="en-US" dirty="0" smtClean="0"/>
              <a:t>3</a:t>
            </a:r>
            <a:r>
              <a:rPr lang="en-US" baseline="30000" dirty="0" smtClean="0"/>
              <a:t>rd</a:t>
            </a:r>
            <a:r>
              <a:rPr lang="en-US" dirty="0" smtClean="0"/>
              <a:t> f</a:t>
            </a:r>
            <a:r>
              <a:rPr lang="en-US" baseline="0" dirty="0" smtClean="0"/>
              <a:t>inding?:</a:t>
            </a:r>
          </a:p>
          <a:p>
            <a:endParaRPr lang="en-US" baseline="0" dirty="0" smtClean="0"/>
          </a:p>
          <a:p>
            <a:pPr lvl="1">
              <a:buFont typeface="Arial" pitchFamily="34" charset="0"/>
              <a:buChar char="•"/>
            </a:pPr>
            <a:r>
              <a:rPr lang="en-US" baseline="0" dirty="0" smtClean="0"/>
              <a:t>Finding #3 = the court did not transfer 2% State Court Automation amount from the State Restitution Fine.</a:t>
            </a:r>
          </a:p>
          <a:p>
            <a:endParaRPr lang="en-US" dirty="0" smtClean="0"/>
          </a:p>
          <a:p>
            <a:r>
              <a:rPr lang="en-US" b="1" dirty="0" smtClean="0"/>
              <a:t>Any Questions?</a:t>
            </a:r>
            <a:endParaRPr lang="en-US" b="1"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summary, we covered the following:</a:t>
            </a:r>
          </a:p>
          <a:p>
            <a:endParaRPr lang="en-US" dirty="0" smtClean="0"/>
          </a:p>
          <a:p>
            <a:pPr lvl="1"/>
            <a:r>
              <a:rPr lang="en-US" dirty="0" smtClean="0"/>
              <a:t>SEE ABOVE LIST</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 a closer look at each of these components:</a:t>
            </a:r>
          </a:p>
          <a:p>
            <a:endParaRPr lang="en-US" dirty="0" smtClean="0"/>
          </a:p>
          <a:p>
            <a:pPr lvl="1">
              <a:buFont typeface="Arial" pitchFamily="34" charset="0"/>
              <a:buChar char="•"/>
            </a:pPr>
            <a:r>
              <a:rPr lang="en-US" dirty="0" smtClean="0"/>
              <a:t>First, the </a:t>
            </a:r>
            <a:r>
              <a:rPr lang="en-US" b="1" dirty="0" smtClean="0"/>
              <a:t>base fine plus enhancements</a:t>
            </a:r>
          </a:p>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Any questions?</a:t>
            </a:r>
          </a:p>
          <a:p>
            <a:endParaRPr lang="en-US" b="1" dirty="0" smtClean="0"/>
          </a:p>
        </p:txBody>
      </p:sp>
      <p:sp>
        <p:nvSpPr>
          <p:cNvPr id="4" name="Slide Number Placeholder 3"/>
          <p:cNvSpPr>
            <a:spLocks noGrp="1"/>
          </p:cNvSpPr>
          <p:nvPr>
            <p:ph type="sldNum" sz="quarter" idx="10"/>
          </p:nvPr>
        </p:nvSpPr>
        <p:spPr/>
        <p:txBody>
          <a:bodyPr/>
          <a:lstStyle/>
          <a:p>
            <a:fld id="{D9F4C546-B584-4134-AC0F-491C1C580FC9}"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This concludes the Basic Distributions session.</a:t>
            </a:r>
          </a:p>
          <a:p>
            <a:endParaRPr lang="en-US" dirty="0" smtClean="0"/>
          </a:p>
          <a:p>
            <a:r>
              <a:rPr lang="en-US" dirty="0" smtClean="0"/>
              <a:t>After a break is the Special Distributions session or the Hands-On session.</a:t>
            </a:r>
          </a:p>
          <a:p>
            <a:endParaRPr lang="en-US" dirty="0" smtClean="0"/>
          </a:p>
          <a:p>
            <a:r>
              <a:rPr lang="en-US" dirty="0" smtClean="0"/>
              <a:t>Thank you very much.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base fine is the fine ordered by the court from which the additional penalties and surcharge are calculated.</a:t>
            </a:r>
          </a:p>
          <a:p>
            <a:endParaRPr lang="en-US" dirty="0" smtClean="0"/>
          </a:p>
          <a:p>
            <a:r>
              <a:rPr lang="en-US" dirty="0" smtClean="0"/>
              <a:t>The fine amount of total bail for VC violations is not to exceed limits specified by VC.</a:t>
            </a:r>
          </a:p>
          <a:p>
            <a:endParaRPr lang="en-US" dirty="0" smtClean="0"/>
          </a:p>
          <a:p>
            <a:r>
              <a:rPr lang="en-US" dirty="0" smtClean="0"/>
              <a:t>Also, the total bail or fine is not to exceed statutory limits.</a:t>
            </a:r>
          </a:p>
          <a:p>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any base fine enhancements that may be applicable depending on the violation are added to the base fine:</a:t>
            </a:r>
          </a:p>
          <a:p>
            <a:endParaRPr lang="en-US" dirty="0" smtClean="0"/>
          </a:p>
          <a:p>
            <a:pPr lvl="1">
              <a:buFont typeface="Arial" pitchFamily="34" charset="0"/>
              <a:buChar char="•"/>
            </a:pPr>
            <a:r>
              <a:rPr lang="en-US" dirty="0" smtClean="0"/>
              <a:t>For example, a $10 base fine enhancement is added to the base fine for each </a:t>
            </a:r>
            <a:r>
              <a:rPr lang="en-US" b="1" dirty="0" smtClean="0"/>
              <a:t>prior </a:t>
            </a:r>
            <a:r>
              <a:rPr lang="en-US" dirty="0" smtClean="0"/>
              <a:t>case with a conviction of a VC moving violation.</a:t>
            </a:r>
          </a:p>
          <a:p>
            <a:endParaRPr lang="en-US" dirty="0" smtClean="0"/>
          </a:p>
          <a:p>
            <a:r>
              <a:rPr lang="en-US" dirty="0" smtClean="0"/>
              <a:t>Similarly, additional base fine enhancements apply for the possession of a controlled substance:</a:t>
            </a:r>
          </a:p>
          <a:p>
            <a:endParaRPr lang="en-US" dirty="0" smtClean="0"/>
          </a:p>
          <a:p>
            <a:pPr lvl="1">
              <a:buFont typeface="Arial" pitchFamily="34" charset="0"/>
              <a:buChar char="•"/>
            </a:pPr>
            <a:r>
              <a:rPr lang="en-US" dirty="0" smtClean="0"/>
              <a:t>A C</a:t>
            </a:r>
            <a:r>
              <a:rPr lang="en-US" b="1" dirty="0" smtClean="0"/>
              <a:t>riminal Lab fee </a:t>
            </a:r>
            <a:r>
              <a:rPr lang="en-US" dirty="0" smtClean="0"/>
              <a:t>of $50</a:t>
            </a:r>
          </a:p>
          <a:p>
            <a:pPr lvl="1"/>
            <a:endParaRPr lang="en-US" dirty="0" smtClean="0"/>
          </a:p>
          <a:p>
            <a:pPr lvl="1">
              <a:buFont typeface="Arial" pitchFamily="34" charset="0"/>
              <a:buChar char="•"/>
            </a:pPr>
            <a:r>
              <a:rPr lang="en-US" dirty="0" smtClean="0"/>
              <a:t>A </a:t>
            </a:r>
            <a:r>
              <a:rPr lang="en-US" b="1" dirty="0" smtClean="0"/>
              <a:t>County Drug Program fee </a:t>
            </a:r>
            <a:r>
              <a:rPr lang="en-US" dirty="0" smtClean="0"/>
              <a:t>of up to $150</a:t>
            </a:r>
          </a:p>
        </p:txBody>
      </p:sp>
      <p:sp>
        <p:nvSpPr>
          <p:cNvPr id="4" name="Slide Number Placeholder 3"/>
          <p:cNvSpPr>
            <a:spLocks noGrp="1"/>
          </p:cNvSpPr>
          <p:nvPr>
            <p:ph type="sldNum" sz="quarter" idx="10"/>
          </p:nvPr>
        </p:nvSpPr>
        <p:spPr/>
        <p:txBody>
          <a:bodyPr/>
          <a:lstStyle/>
          <a:p>
            <a:fld id="{D9F4C546-B584-4134-AC0F-491C1C580FC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After determining the Total Base Fine, the next step in our equation, is adding the state and local penalties.</a:t>
            </a:r>
          </a:p>
          <a:p>
            <a:endParaRPr lang="en-US" dirty="0" smtClean="0"/>
          </a:p>
          <a:p>
            <a:r>
              <a:rPr lang="en-US" dirty="0" smtClean="0"/>
              <a:t>Let’s cover these state and local penalties.</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State and Local penalties are calculated using the per 10 or part of 10 rule discussed earlier from a ROUNDED UP base fine.</a:t>
            </a:r>
          </a:p>
          <a:p>
            <a:r>
              <a:rPr lang="en-US" dirty="0" smtClean="0"/>
              <a:t> </a:t>
            </a:r>
          </a:p>
          <a:p>
            <a:r>
              <a:rPr lang="en-US" dirty="0" smtClean="0"/>
              <a:t>At least $20 per 10 in additional penalties apply:</a:t>
            </a:r>
          </a:p>
          <a:p>
            <a:endParaRPr lang="en-US" dirty="0" smtClean="0"/>
          </a:p>
          <a:p>
            <a:pPr>
              <a:buFont typeface="Arial" pitchFamily="34" charset="0"/>
              <a:buChar char="•"/>
            </a:pPr>
            <a:r>
              <a:rPr lang="en-US" dirty="0" smtClean="0"/>
              <a:t>10/10  State Penalty</a:t>
            </a:r>
          </a:p>
          <a:p>
            <a:pPr>
              <a:buFont typeface="Arial" pitchFamily="34" charset="0"/>
              <a:buChar char="•"/>
            </a:pPr>
            <a:endParaRPr lang="en-US" dirty="0" smtClean="0"/>
          </a:p>
          <a:p>
            <a:pPr>
              <a:buFont typeface="Arial" pitchFamily="34" charset="0"/>
              <a:buChar char="•"/>
            </a:pPr>
            <a:r>
              <a:rPr lang="en-US" dirty="0" smtClean="0"/>
              <a:t>1/10 County DNA Penalty</a:t>
            </a:r>
          </a:p>
          <a:p>
            <a:pPr>
              <a:buFont typeface="Arial" pitchFamily="34" charset="0"/>
              <a:buChar char="•"/>
            </a:pPr>
            <a:endParaRPr lang="en-US" dirty="0" smtClean="0"/>
          </a:p>
          <a:p>
            <a:pPr>
              <a:buFont typeface="Arial" pitchFamily="34" charset="0"/>
              <a:buChar char="•"/>
            </a:pPr>
            <a:r>
              <a:rPr lang="en-US" dirty="0" smtClean="0"/>
              <a:t>4/10 State DNA Penalty</a:t>
            </a:r>
          </a:p>
          <a:p>
            <a:pPr>
              <a:buFont typeface="Arial" pitchFamily="34" charset="0"/>
              <a:buChar char="•"/>
            </a:pPr>
            <a:endParaRPr lang="en-US" dirty="0" smtClean="0"/>
          </a:p>
          <a:p>
            <a:pPr>
              <a:buFont typeface="Arial" pitchFamily="34" charset="0"/>
              <a:buChar char="•"/>
            </a:pPr>
            <a:r>
              <a:rPr lang="en-US" dirty="0" smtClean="0"/>
              <a:t>5/10 State Court Facilities Construction Penalty</a:t>
            </a:r>
          </a:p>
          <a:p>
            <a:endParaRPr lang="en-US" baseline="0" dirty="0" smtClean="0"/>
          </a:p>
          <a:p>
            <a:endParaRPr lang="en-US" baseline="0" dirty="0" smtClean="0"/>
          </a:p>
          <a:p>
            <a:r>
              <a:rPr lang="en-US" baseline="0" dirty="0" smtClean="0"/>
              <a:t>Plus</a:t>
            </a:r>
            <a:r>
              <a:rPr lang="en-US" dirty="0" smtClean="0"/>
              <a:t> an a</a:t>
            </a:r>
            <a:r>
              <a:rPr lang="en-US" baseline="0" dirty="0" smtClean="0"/>
              <a:t>dditional $9 per 10 in local penalties may apply depending on BOS resolutions:</a:t>
            </a:r>
          </a:p>
          <a:p>
            <a:endParaRPr lang="en-US" dirty="0" smtClean="0"/>
          </a:p>
          <a:p>
            <a:pPr>
              <a:buFont typeface="Arial" pitchFamily="34" charset="0"/>
              <a:buChar char="•"/>
            </a:pPr>
            <a:r>
              <a:rPr lang="en-US" dirty="0" smtClean="0"/>
              <a:t>7/10 Local Penalties</a:t>
            </a:r>
          </a:p>
          <a:p>
            <a:pPr>
              <a:buFont typeface="Arial" pitchFamily="34" charset="0"/>
              <a:buChar char="•"/>
            </a:pPr>
            <a:endParaRPr lang="en-US" dirty="0" smtClean="0"/>
          </a:p>
          <a:p>
            <a:pPr>
              <a:buFont typeface="Arial" pitchFamily="34" charset="0"/>
              <a:buChar char="•"/>
            </a:pPr>
            <a:r>
              <a:rPr lang="en-US" dirty="0" smtClean="0"/>
              <a:t>2/10 EMS Penalty</a:t>
            </a:r>
            <a:endParaRPr lang="en-US" dirty="0"/>
          </a:p>
        </p:txBody>
      </p:sp>
      <p:sp>
        <p:nvSpPr>
          <p:cNvPr id="4" name="Slide Number Placeholder 3"/>
          <p:cNvSpPr>
            <a:spLocks noGrp="1"/>
          </p:cNvSpPr>
          <p:nvPr>
            <p:ph type="sldNum" sz="quarter" idx="10"/>
          </p:nvPr>
        </p:nvSpPr>
        <p:spPr/>
        <p:txBody>
          <a:bodyPr/>
          <a:lstStyle/>
          <a:p>
            <a:fld id="{D9F4C546-B584-4134-AC0F-491C1C580FC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State penalty </a:t>
            </a:r>
            <a:r>
              <a:rPr lang="en-US" dirty="0" smtClean="0"/>
              <a:t>is $10 per each $10 or part of $10 of the total base fine:</a:t>
            </a:r>
          </a:p>
          <a:p>
            <a:endParaRPr lang="en-US" dirty="0" smtClean="0"/>
          </a:p>
          <a:p>
            <a:pPr lvl="1">
              <a:buFont typeface="Arial" pitchFamily="34" charset="0"/>
              <a:buChar char="•"/>
            </a:pPr>
            <a:r>
              <a:rPr lang="en-US" dirty="0" smtClean="0"/>
              <a:t>70% of the State Penalty is distributed to the State</a:t>
            </a:r>
          </a:p>
          <a:p>
            <a:pPr lvl="1"/>
            <a:endParaRPr lang="en-US" dirty="0" smtClean="0"/>
          </a:p>
          <a:p>
            <a:pPr lvl="1">
              <a:buFont typeface="Arial" pitchFamily="34" charset="0"/>
              <a:buChar char="•"/>
            </a:pPr>
            <a:r>
              <a:rPr lang="en-US" dirty="0" smtClean="0"/>
              <a:t>30% is distributed to the county.</a:t>
            </a:r>
          </a:p>
          <a:p>
            <a:pPr lvl="1">
              <a:buFont typeface="Arial" pitchFamily="34" charset="0"/>
              <a:buChar char="•"/>
            </a:pPr>
            <a:endParaRPr lang="en-US" dirty="0"/>
          </a:p>
          <a:p>
            <a:r>
              <a:rPr lang="en-US" dirty="0" smtClean="0"/>
              <a:t>The </a:t>
            </a:r>
            <a:r>
              <a:rPr lang="en-US" b="1" dirty="0" smtClean="0"/>
              <a:t>Local penalties </a:t>
            </a:r>
            <a:r>
              <a:rPr lang="en-US" dirty="0" smtClean="0"/>
              <a:t>are $7 per each $10 or part of $10 of the total base fine:</a:t>
            </a:r>
          </a:p>
          <a:p>
            <a:endParaRPr lang="en-US" dirty="0" smtClean="0"/>
          </a:p>
          <a:p>
            <a:pPr lvl="1">
              <a:buFont typeface="Arial" pitchFamily="34" charset="0"/>
              <a:buChar char="•"/>
            </a:pPr>
            <a:r>
              <a:rPr lang="en-US" dirty="0" smtClean="0"/>
              <a:t>County Board of supervisor resolution specifies the county distributions to the various local funds.</a:t>
            </a:r>
          </a:p>
          <a:p>
            <a:pPr lvl="1"/>
            <a:endParaRPr lang="en-US" dirty="0" smtClean="0"/>
          </a:p>
          <a:p>
            <a:pPr lvl="1">
              <a:buFont typeface="Arial" pitchFamily="34" charset="0"/>
              <a:buChar char="•"/>
            </a:pPr>
            <a:r>
              <a:rPr lang="en-US" dirty="0" smtClean="0"/>
              <a:t>If no bonded indebtedness remains, the additional local penalty follows the respective local penalty specified in the table at GC 76000(e). </a:t>
            </a:r>
          </a:p>
        </p:txBody>
      </p:sp>
      <p:sp>
        <p:nvSpPr>
          <p:cNvPr id="4" name="Slide Number Placeholder 3"/>
          <p:cNvSpPr>
            <a:spLocks noGrp="1"/>
          </p:cNvSpPr>
          <p:nvPr>
            <p:ph type="sldNum" sz="quarter" idx="10"/>
          </p:nvPr>
        </p:nvSpPr>
        <p:spPr/>
        <p:txBody>
          <a:bodyPr/>
          <a:lstStyle/>
          <a:p>
            <a:fld id="{D9F4C546-B584-4134-AC0F-491C1C580FC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762000" y="2057400"/>
            <a:ext cx="7772400" cy="1143000"/>
          </a:xfrm>
        </p:spPr>
        <p:txBody>
          <a:bodyPr/>
          <a:lstStyle>
            <a:lvl1pPr algn="ctr">
              <a:defRPr sz="6000"/>
            </a:lvl1pPr>
          </a:lstStyle>
          <a:p>
            <a:r>
              <a:rPr lang="en-US" smtClean="0"/>
              <a:t>Click to edit Master title style</a:t>
            </a:r>
            <a:endParaRPr lang="en-US"/>
          </a:p>
        </p:txBody>
      </p:sp>
      <p:sp>
        <p:nvSpPr>
          <p:cNvPr id="65549" name="Rectangle 13"/>
          <p:cNvSpPr>
            <a:spLocks noGrp="1" noChangeArrowheads="1"/>
          </p:cNvSpPr>
          <p:nvPr>
            <p:ph type="subTitle" idx="1"/>
          </p:nvPr>
        </p:nvSpPr>
        <p:spPr>
          <a:xfrm>
            <a:off x="914400" y="3733800"/>
            <a:ext cx="7543800" cy="762000"/>
          </a:xfrm>
        </p:spPr>
        <p:txBody>
          <a:bodyPr/>
          <a:lstStyle>
            <a:lvl1pPr marL="0" indent="0" algn="ctr">
              <a:buFontTx/>
              <a:buNone/>
              <a:defRPr/>
            </a:lvl1pPr>
          </a:lstStyle>
          <a:p>
            <a:r>
              <a:rPr lang="en-US" smtClean="0"/>
              <a:t>Click to edit Master subtitle style</a:t>
            </a:r>
            <a:endParaRPr lang="en-US"/>
          </a:p>
        </p:txBody>
      </p:sp>
      <p:sp>
        <p:nvSpPr>
          <p:cNvPr id="6555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68EF1902-6C82-479E-9244-07765E0B80DE}" type="datetime4">
              <a:rPr lang="en-US" smtClean="0"/>
              <a:pPr/>
              <a:t>April 7, 2014</a:t>
            </a:fld>
            <a:endParaRPr lang="en-US"/>
          </a:p>
        </p:txBody>
      </p:sp>
      <p:sp>
        <p:nvSpPr>
          <p:cNvPr id="6555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Revenue Distribution Training</a:t>
            </a:r>
            <a:endParaRPr lang="en-US"/>
          </a:p>
        </p:txBody>
      </p:sp>
      <p:sp>
        <p:nvSpPr>
          <p:cNvPr id="6555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BE7665E-A054-426B-90B4-86C8DC2CDF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C7C1F1-01A9-4E3B-80C6-53A3B91F8FB1}" type="datetime4">
              <a:rPr lang="en-US" smtClean="0"/>
              <a:pPr/>
              <a:t>April 7, 2014</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D1BE6F81-BAD1-41BA-BBBD-8CFBCFDE04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56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56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97DDD1B-6B35-4A16-89A6-8A35F2AF9B1A}" type="datetime4">
              <a:rPr lang="en-US" smtClean="0"/>
              <a:pPr/>
              <a:t>April 7, 2014</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FC8186B7-7443-49FC-AFE9-CE7F7FCAC7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E7DE817-849D-4F71-8B57-9D6677419D11}" type="datetime4">
              <a:rPr lang="en-US" smtClean="0"/>
              <a:pPr/>
              <a:t>April 7, 2014</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CD02BB1F-1D6F-4064-ABB2-98B9D85B3A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A49B31B-0025-473A-82F1-DFB5C8471C18}" type="datetime4">
              <a:rPr lang="en-US" smtClean="0"/>
              <a:pPr/>
              <a:t>April 7, 2014</a:t>
            </a:fld>
            <a:endParaRPr lang="en-US"/>
          </a:p>
        </p:txBody>
      </p:sp>
      <p:sp>
        <p:nvSpPr>
          <p:cNvPr id="5" name="Footer Placeholder 4"/>
          <p:cNvSpPr>
            <a:spLocks noGrp="1"/>
          </p:cNvSpPr>
          <p:nvPr>
            <p:ph type="ftr" sz="quarter" idx="11"/>
          </p:nvPr>
        </p:nvSpPr>
        <p:spPr/>
        <p:txBody>
          <a:bodyPr/>
          <a:lstStyle>
            <a:lvl1pPr>
              <a:defRPr/>
            </a:lvl1pPr>
          </a:lstStyle>
          <a:p>
            <a:r>
              <a:rPr lang="en-US" smtClean="0"/>
              <a:t>Revenue Distribution Training</a:t>
            </a:r>
            <a:endParaRPr lang="en-US"/>
          </a:p>
        </p:txBody>
      </p:sp>
      <p:sp>
        <p:nvSpPr>
          <p:cNvPr id="6" name="Slide Number Placeholder 5"/>
          <p:cNvSpPr>
            <a:spLocks noGrp="1"/>
          </p:cNvSpPr>
          <p:nvPr>
            <p:ph type="sldNum" sz="quarter" idx="12"/>
          </p:nvPr>
        </p:nvSpPr>
        <p:spPr/>
        <p:txBody>
          <a:bodyPr/>
          <a:lstStyle>
            <a:lvl1pPr>
              <a:defRPr/>
            </a:lvl1pPr>
          </a:lstStyle>
          <a:p>
            <a:fld id="{05684F8F-BF01-434D-9142-F5FAC89ECA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05000"/>
            <a:ext cx="3752850"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00650" y="1905000"/>
            <a:ext cx="3754438"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E847987-5E0C-490A-BBE9-F2E8DCC86710}" type="datetime4">
              <a:rPr lang="en-US" smtClean="0"/>
              <a:pPr/>
              <a:t>April 7, 2014</a:t>
            </a:fld>
            <a:endParaRPr lang="en-US"/>
          </a:p>
        </p:txBody>
      </p:sp>
      <p:sp>
        <p:nvSpPr>
          <p:cNvPr id="6" name="Footer Placeholder 5"/>
          <p:cNvSpPr>
            <a:spLocks noGrp="1"/>
          </p:cNvSpPr>
          <p:nvPr>
            <p:ph type="ftr" sz="quarter" idx="11"/>
          </p:nvPr>
        </p:nvSpPr>
        <p:spPr/>
        <p:txBody>
          <a:bodyPr/>
          <a:lstStyle>
            <a:lvl1pPr>
              <a:defRPr/>
            </a:lvl1pPr>
          </a:lstStyle>
          <a:p>
            <a:r>
              <a:rPr lang="en-US" smtClean="0"/>
              <a:t>Revenue Distribution Training</a:t>
            </a:r>
            <a:endParaRPr lang="en-US"/>
          </a:p>
        </p:txBody>
      </p:sp>
      <p:sp>
        <p:nvSpPr>
          <p:cNvPr id="7" name="Slide Number Placeholder 6"/>
          <p:cNvSpPr>
            <a:spLocks noGrp="1"/>
          </p:cNvSpPr>
          <p:nvPr>
            <p:ph type="sldNum" sz="quarter" idx="12"/>
          </p:nvPr>
        </p:nvSpPr>
        <p:spPr/>
        <p:txBody>
          <a:bodyPr/>
          <a:lstStyle>
            <a:lvl1pPr>
              <a:defRPr/>
            </a:lvl1pPr>
          </a:lstStyle>
          <a:p>
            <a:fld id="{D91E92B5-5CA0-41D7-9D4B-DC49FD8416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81E4894-CBBE-48B7-A2E6-0E51EDB0AECA}" type="datetime4">
              <a:rPr lang="en-US" smtClean="0"/>
              <a:pPr/>
              <a:t>April 7, 2014</a:t>
            </a:fld>
            <a:endParaRPr lang="en-US"/>
          </a:p>
        </p:txBody>
      </p:sp>
      <p:sp>
        <p:nvSpPr>
          <p:cNvPr id="8" name="Footer Placeholder 7"/>
          <p:cNvSpPr>
            <a:spLocks noGrp="1"/>
          </p:cNvSpPr>
          <p:nvPr>
            <p:ph type="ftr" sz="quarter" idx="11"/>
          </p:nvPr>
        </p:nvSpPr>
        <p:spPr/>
        <p:txBody>
          <a:bodyPr/>
          <a:lstStyle>
            <a:lvl1pPr>
              <a:defRPr/>
            </a:lvl1pPr>
          </a:lstStyle>
          <a:p>
            <a:r>
              <a:rPr lang="en-US" smtClean="0"/>
              <a:t>Revenue Distribution Training</a:t>
            </a:r>
            <a:endParaRPr lang="en-US"/>
          </a:p>
        </p:txBody>
      </p:sp>
      <p:sp>
        <p:nvSpPr>
          <p:cNvPr id="9" name="Slide Number Placeholder 8"/>
          <p:cNvSpPr>
            <a:spLocks noGrp="1"/>
          </p:cNvSpPr>
          <p:nvPr>
            <p:ph type="sldNum" sz="quarter" idx="12"/>
          </p:nvPr>
        </p:nvSpPr>
        <p:spPr/>
        <p:txBody>
          <a:bodyPr/>
          <a:lstStyle>
            <a:lvl1pPr>
              <a:defRPr/>
            </a:lvl1pPr>
          </a:lstStyle>
          <a:p>
            <a:fld id="{93BD6F6E-9C4E-4E8D-B6FB-4816A5151A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ECD7795-0E3C-402D-AEEB-54657AED8D76}" type="datetime4">
              <a:rPr lang="en-US" smtClean="0"/>
              <a:pPr/>
              <a:t>April 7, 2014</a:t>
            </a:fld>
            <a:endParaRPr lang="en-US"/>
          </a:p>
        </p:txBody>
      </p:sp>
      <p:sp>
        <p:nvSpPr>
          <p:cNvPr id="4" name="Footer Placeholder 3"/>
          <p:cNvSpPr>
            <a:spLocks noGrp="1"/>
          </p:cNvSpPr>
          <p:nvPr>
            <p:ph type="ftr" sz="quarter" idx="11"/>
          </p:nvPr>
        </p:nvSpPr>
        <p:spPr/>
        <p:txBody>
          <a:bodyPr/>
          <a:lstStyle>
            <a:lvl1pPr>
              <a:defRPr/>
            </a:lvl1pPr>
          </a:lstStyle>
          <a:p>
            <a:r>
              <a:rPr lang="en-US" smtClean="0"/>
              <a:t>Revenue Distribution Training</a:t>
            </a:r>
            <a:endParaRPr lang="en-US"/>
          </a:p>
        </p:txBody>
      </p:sp>
      <p:sp>
        <p:nvSpPr>
          <p:cNvPr id="5" name="Slide Number Placeholder 4"/>
          <p:cNvSpPr>
            <a:spLocks noGrp="1"/>
          </p:cNvSpPr>
          <p:nvPr>
            <p:ph type="sldNum" sz="quarter" idx="12"/>
          </p:nvPr>
        </p:nvSpPr>
        <p:spPr/>
        <p:txBody>
          <a:bodyPr/>
          <a:lstStyle>
            <a:lvl1pPr>
              <a:defRPr/>
            </a:lvl1pPr>
          </a:lstStyle>
          <a:p>
            <a:fld id="{AA227681-1438-459A-AF32-8F280AA768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8D4C450-F381-4AE6-8DD2-555CBF669961}" type="datetime4">
              <a:rPr lang="en-US" smtClean="0"/>
              <a:pPr/>
              <a:t>April 7, 2014</a:t>
            </a:fld>
            <a:endParaRPr lang="en-US"/>
          </a:p>
        </p:txBody>
      </p:sp>
      <p:sp>
        <p:nvSpPr>
          <p:cNvPr id="3" name="Footer Placeholder 2"/>
          <p:cNvSpPr>
            <a:spLocks noGrp="1"/>
          </p:cNvSpPr>
          <p:nvPr>
            <p:ph type="ftr" sz="quarter" idx="11"/>
          </p:nvPr>
        </p:nvSpPr>
        <p:spPr/>
        <p:txBody>
          <a:bodyPr/>
          <a:lstStyle>
            <a:lvl1pPr>
              <a:defRPr/>
            </a:lvl1pPr>
          </a:lstStyle>
          <a:p>
            <a:r>
              <a:rPr lang="en-US" smtClean="0"/>
              <a:t>Revenue Distribution Training</a:t>
            </a:r>
            <a:endParaRPr lang="en-US"/>
          </a:p>
        </p:txBody>
      </p:sp>
      <p:sp>
        <p:nvSpPr>
          <p:cNvPr id="4" name="Slide Number Placeholder 3"/>
          <p:cNvSpPr>
            <a:spLocks noGrp="1"/>
          </p:cNvSpPr>
          <p:nvPr>
            <p:ph type="sldNum" sz="quarter" idx="12"/>
          </p:nvPr>
        </p:nvSpPr>
        <p:spPr/>
        <p:txBody>
          <a:bodyPr/>
          <a:lstStyle>
            <a:lvl1pPr>
              <a:defRPr/>
            </a:lvl1pPr>
          </a:lstStyle>
          <a:p>
            <a:fld id="{ABAB9E0B-D1FB-4339-B0F2-A9BEA2E7D0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EDA3EB7-104B-4FFD-82E9-5CE028DC3C45}" type="datetime4">
              <a:rPr lang="en-US" smtClean="0"/>
              <a:pPr/>
              <a:t>April 7, 2014</a:t>
            </a:fld>
            <a:endParaRPr lang="en-US"/>
          </a:p>
        </p:txBody>
      </p:sp>
      <p:sp>
        <p:nvSpPr>
          <p:cNvPr id="6" name="Footer Placeholder 5"/>
          <p:cNvSpPr>
            <a:spLocks noGrp="1"/>
          </p:cNvSpPr>
          <p:nvPr>
            <p:ph type="ftr" sz="quarter" idx="11"/>
          </p:nvPr>
        </p:nvSpPr>
        <p:spPr/>
        <p:txBody>
          <a:bodyPr/>
          <a:lstStyle>
            <a:lvl1pPr>
              <a:defRPr/>
            </a:lvl1pPr>
          </a:lstStyle>
          <a:p>
            <a:r>
              <a:rPr lang="en-US" smtClean="0"/>
              <a:t>Revenue Distribution Training</a:t>
            </a:r>
            <a:endParaRPr lang="en-US"/>
          </a:p>
        </p:txBody>
      </p:sp>
      <p:sp>
        <p:nvSpPr>
          <p:cNvPr id="7" name="Slide Number Placeholder 6"/>
          <p:cNvSpPr>
            <a:spLocks noGrp="1"/>
          </p:cNvSpPr>
          <p:nvPr>
            <p:ph type="sldNum" sz="quarter" idx="12"/>
          </p:nvPr>
        </p:nvSpPr>
        <p:spPr/>
        <p:txBody>
          <a:bodyPr/>
          <a:lstStyle>
            <a:lvl1pPr>
              <a:defRPr/>
            </a:lvl1pPr>
          </a:lstStyle>
          <a:p>
            <a:fld id="{72E7AB9C-264E-4E9A-8A06-8B5C38F01C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EE9354E-235F-4026-BFB1-97F77737E8BA}" type="datetime4">
              <a:rPr lang="en-US" smtClean="0"/>
              <a:pPr/>
              <a:t>April 7, 2014</a:t>
            </a:fld>
            <a:endParaRPr lang="en-US"/>
          </a:p>
        </p:txBody>
      </p:sp>
      <p:sp>
        <p:nvSpPr>
          <p:cNvPr id="6" name="Footer Placeholder 5"/>
          <p:cNvSpPr>
            <a:spLocks noGrp="1"/>
          </p:cNvSpPr>
          <p:nvPr>
            <p:ph type="ftr" sz="quarter" idx="11"/>
          </p:nvPr>
        </p:nvSpPr>
        <p:spPr/>
        <p:txBody>
          <a:bodyPr/>
          <a:lstStyle>
            <a:lvl1pPr>
              <a:defRPr/>
            </a:lvl1pPr>
          </a:lstStyle>
          <a:p>
            <a:r>
              <a:rPr lang="en-US" smtClean="0"/>
              <a:t>Revenue Distribution Training</a:t>
            </a:r>
            <a:endParaRPr lang="en-US"/>
          </a:p>
        </p:txBody>
      </p:sp>
      <p:sp>
        <p:nvSpPr>
          <p:cNvPr id="7" name="Slide Number Placeholder 6"/>
          <p:cNvSpPr>
            <a:spLocks noGrp="1"/>
          </p:cNvSpPr>
          <p:nvPr>
            <p:ph type="sldNum" sz="quarter" idx="12"/>
          </p:nvPr>
        </p:nvSpPr>
        <p:spPr/>
        <p:txBody>
          <a:bodyPr/>
          <a:lstStyle>
            <a:lvl1pPr>
              <a:defRPr/>
            </a:lvl1pPr>
          </a:lstStyle>
          <a:p>
            <a:fld id="{37D98BA2-514F-4AB4-BE56-3CAEAE6D0A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457200" y="76200"/>
            <a:ext cx="8534400" cy="1371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4522" name="Rectangle 10"/>
          <p:cNvSpPr>
            <a:spLocks noGrp="1" noChangeArrowheads="1"/>
          </p:cNvSpPr>
          <p:nvPr>
            <p:ph type="body" idx="1"/>
          </p:nvPr>
        </p:nvSpPr>
        <p:spPr bwMode="auto">
          <a:xfrm>
            <a:off x="1295400" y="1905000"/>
            <a:ext cx="7659688" cy="4227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4523" name="Rectangle 11"/>
          <p:cNvSpPr>
            <a:spLocks noGrp="1" noChangeArrowheads="1"/>
          </p:cNvSpPr>
          <p:nvPr>
            <p:ph type="dt" sz="half" idx="2"/>
          </p:nvPr>
        </p:nvSpPr>
        <p:spPr bwMode="auto">
          <a:xfrm>
            <a:off x="11430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E0A4EBA0-36DF-447A-9CB8-B1F5F819DC9F}" type="datetime4">
              <a:rPr lang="en-US" smtClean="0"/>
              <a:pPr/>
              <a:t>April 7, 2014</a:t>
            </a:fld>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smtClean="0"/>
              <a:t>Revenue Distribution Training</a:t>
            </a: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4E8B73E0-BCD8-44C3-9241-213B87F15063}"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l" rtl="0" eaLnBrk="1" fontAlgn="base" hangingPunct="1">
        <a:spcBef>
          <a:spcPct val="0"/>
        </a:spcBef>
        <a:spcAft>
          <a:spcPct val="0"/>
        </a:spcAft>
        <a:defRPr sz="5400" b="1">
          <a:solidFill>
            <a:schemeClr val="tx2"/>
          </a:solidFill>
          <a:latin typeface="+mj-lt"/>
          <a:ea typeface="+mj-ea"/>
          <a:cs typeface="+mj-cs"/>
        </a:defRPr>
      </a:lvl1pPr>
      <a:lvl2pPr algn="l" rtl="0" eaLnBrk="1" fontAlgn="base" hangingPunct="1">
        <a:spcBef>
          <a:spcPct val="0"/>
        </a:spcBef>
        <a:spcAft>
          <a:spcPct val="0"/>
        </a:spcAft>
        <a:defRPr sz="5400" b="1">
          <a:solidFill>
            <a:schemeClr val="tx2"/>
          </a:solidFill>
          <a:latin typeface="Tahoma" pitchFamily="34" charset="0"/>
        </a:defRPr>
      </a:lvl2pPr>
      <a:lvl3pPr algn="l" rtl="0" eaLnBrk="1" fontAlgn="base" hangingPunct="1">
        <a:spcBef>
          <a:spcPct val="0"/>
        </a:spcBef>
        <a:spcAft>
          <a:spcPct val="0"/>
        </a:spcAft>
        <a:defRPr sz="5400" b="1">
          <a:solidFill>
            <a:schemeClr val="tx2"/>
          </a:solidFill>
          <a:latin typeface="Tahoma" pitchFamily="34" charset="0"/>
        </a:defRPr>
      </a:lvl3pPr>
      <a:lvl4pPr algn="l" rtl="0" eaLnBrk="1" fontAlgn="base" hangingPunct="1">
        <a:spcBef>
          <a:spcPct val="0"/>
        </a:spcBef>
        <a:spcAft>
          <a:spcPct val="0"/>
        </a:spcAft>
        <a:defRPr sz="5400" b="1">
          <a:solidFill>
            <a:schemeClr val="tx2"/>
          </a:solidFill>
          <a:latin typeface="Tahoma" pitchFamily="34" charset="0"/>
        </a:defRPr>
      </a:lvl4pPr>
      <a:lvl5pPr algn="l" rtl="0" eaLnBrk="1" fontAlgn="base" hangingPunct="1">
        <a:spcBef>
          <a:spcPct val="0"/>
        </a:spcBef>
        <a:spcAft>
          <a:spcPct val="0"/>
        </a:spcAft>
        <a:defRPr sz="5400" b="1">
          <a:solidFill>
            <a:schemeClr val="tx2"/>
          </a:solidFill>
          <a:latin typeface="Tahoma" pitchFamily="34" charset="0"/>
        </a:defRPr>
      </a:lvl5pPr>
      <a:lvl6pPr marL="457200" algn="l" rtl="0" eaLnBrk="1" fontAlgn="base" hangingPunct="1">
        <a:spcBef>
          <a:spcPct val="0"/>
        </a:spcBef>
        <a:spcAft>
          <a:spcPct val="0"/>
        </a:spcAft>
        <a:defRPr sz="5400" b="1">
          <a:solidFill>
            <a:schemeClr val="tx2"/>
          </a:solidFill>
          <a:latin typeface="Tahoma" pitchFamily="34" charset="0"/>
        </a:defRPr>
      </a:lvl6pPr>
      <a:lvl7pPr marL="914400" algn="l" rtl="0" eaLnBrk="1" fontAlgn="base" hangingPunct="1">
        <a:spcBef>
          <a:spcPct val="0"/>
        </a:spcBef>
        <a:spcAft>
          <a:spcPct val="0"/>
        </a:spcAft>
        <a:defRPr sz="5400" b="1">
          <a:solidFill>
            <a:schemeClr val="tx2"/>
          </a:solidFill>
          <a:latin typeface="Tahoma" pitchFamily="34" charset="0"/>
        </a:defRPr>
      </a:lvl7pPr>
      <a:lvl8pPr marL="1371600" algn="l" rtl="0" eaLnBrk="1" fontAlgn="base" hangingPunct="1">
        <a:spcBef>
          <a:spcPct val="0"/>
        </a:spcBef>
        <a:spcAft>
          <a:spcPct val="0"/>
        </a:spcAft>
        <a:defRPr sz="5400" b="1">
          <a:solidFill>
            <a:schemeClr val="tx2"/>
          </a:solidFill>
          <a:latin typeface="Tahoma" pitchFamily="34" charset="0"/>
        </a:defRPr>
      </a:lvl8pPr>
      <a:lvl9pPr marL="1828800" algn="l" rtl="0" eaLnBrk="1" fontAlgn="base" hangingPunct="1">
        <a:spcBef>
          <a:spcPct val="0"/>
        </a:spcBef>
        <a:spcAft>
          <a:spcPct val="0"/>
        </a:spcAft>
        <a:defRPr sz="5400" b="1">
          <a:solidFill>
            <a:schemeClr val="tx2"/>
          </a:solidFill>
          <a:latin typeface="Tahoma" pitchFamily="34" charset="0"/>
        </a:defRPr>
      </a:lvl9pPr>
    </p:titleStyle>
    <p:bodyStyle>
      <a:lvl1pPr marL="342900" indent="-342900" algn="l" rtl="0" eaLnBrk="1" fontAlgn="base" hangingPunct="1">
        <a:spcBef>
          <a:spcPct val="40000"/>
        </a:spcBef>
        <a:spcAft>
          <a:spcPct val="0"/>
        </a:spcAft>
        <a:buClr>
          <a:schemeClr val="tx2"/>
        </a:buClr>
        <a:buSzPct val="85000"/>
        <a:buChar char="•"/>
        <a:defRPr sz="4000">
          <a:solidFill>
            <a:schemeClr val="tx1"/>
          </a:solidFill>
          <a:latin typeface="+mn-lt"/>
          <a:ea typeface="+mn-ea"/>
          <a:cs typeface="+mn-cs"/>
        </a:defRPr>
      </a:lvl1pPr>
      <a:lvl2pPr marL="742950" indent="-285750" algn="l" rtl="0" eaLnBrk="1" fontAlgn="base" hangingPunct="1">
        <a:spcBef>
          <a:spcPct val="40000"/>
        </a:spcBef>
        <a:spcAft>
          <a:spcPct val="0"/>
        </a:spcAft>
        <a:buClr>
          <a:schemeClr val="folHlink"/>
        </a:buClr>
        <a:buSzPct val="70000"/>
        <a:buChar char="•"/>
        <a:defRPr sz="3600">
          <a:solidFill>
            <a:schemeClr val="tx1"/>
          </a:solidFill>
          <a:latin typeface="+mn-lt"/>
        </a:defRPr>
      </a:lvl2pPr>
      <a:lvl3pPr marL="1143000" indent="-228600" algn="l" rtl="0" eaLnBrk="1" fontAlgn="base" hangingPunct="1">
        <a:spcBef>
          <a:spcPct val="40000"/>
        </a:spcBef>
        <a:spcAft>
          <a:spcPct val="0"/>
        </a:spcAft>
        <a:buClr>
          <a:schemeClr val="hlink"/>
        </a:buClr>
        <a:buSzPct val="85000"/>
        <a:buChar char="•"/>
        <a:defRPr sz="3200">
          <a:solidFill>
            <a:schemeClr val="tx1"/>
          </a:solidFill>
          <a:latin typeface="+mn-lt"/>
        </a:defRPr>
      </a:lvl3pPr>
      <a:lvl4pPr marL="1600200" indent="-228600" algn="l" rtl="0" eaLnBrk="1" fontAlgn="base" hangingPunct="1">
        <a:spcBef>
          <a:spcPct val="20000"/>
        </a:spcBef>
        <a:spcAft>
          <a:spcPct val="0"/>
        </a:spcAft>
        <a:buClr>
          <a:schemeClr val="accent2"/>
        </a:buClr>
        <a:buSzPct val="80000"/>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80000"/>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80000"/>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80000"/>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80000"/>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package" Target="../embeddings/Microsoft_Office_Excel_Worksheet3.xlsx"/></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file:///\\AOCSVRFS03\Divisions\Finance\Audit\SPECIAL%20PROJECTS\REVENUE%20DISTRIBUTION%20TRAINING\Rev%20Dist%20PP%20Slides\Worksheets%20for%20PP%20Slides\Distribution%20Worksheets%20for%20Training%20-%20Breakout%202.xlsx!14-POC!R1C1:R25C23"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package" Target="../embeddings/Microsoft_Office_Excel_Worksheet4.xlsx"/></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57400"/>
            <a:ext cx="8686800" cy="1143000"/>
          </a:xfrm>
        </p:spPr>
        <p:txBody>
          <a:bodyPr/>
          <a:lstStyle/>
          <a:p>
            <a:r>
              <a:rPr lang="en-US" sz="5400" dirty="0" smtClean="0"/>
              <a:t>BREAKOUT SESSION 2</a:t>
            </a:r>
            <a:endParaRPr lang="en-US" sz="5400" dirty="0"/>
          </a:p>
        </p:txBody>
      </p:sp>
      <p:sp>
        <p:nvSpPr>
          <p:cNvPr id="3" name="Subtitle 2"/>
          <p:cNvSpPr>
            <a:spLocks noGrp="1"/>
          </p:cNvSpPr>
          <p:nvPr>
            <p:ph type="subTitle" idx="1"/>
          </p:nvPr>
        </p:nvSpPr>
        <p:spPr/>
        <p:txBody>
          <a:bodyPr/>
          <a:lstStyle/>
          <a:p>
            <a:r>
              <a:rPr lang="en-US" dirty="0" smtClean="0"/>
              <a:t>Basic Distribution Calculations</a:t>
            </a:r>
            <a:endParaRPr lang="en-US" dirty="0"/>
          </a:p>
        </p:txBody>
      </p:sp>
      <p:sp>
        <p:nvSpPr>
          <p:cNvPr id="6" name="Slide Number Placeholder 5"/>
          <p:cNvSpPr>
            <a:spLocks noGrp="1"/>
          </p:cNvSpPr>
          <p:nvPr>
            <p:ph type="sldNum" sz="quarter" idx="4"/>
          </p:nvPr>
        </p:nvSpPr>
        <p:spPr/>
        <p:txBody>
          <a:bodyPr/>
          <a:lstStyle/>
          <a:p>
            <a:fld id="{EBE7665E-A054-426B-90B4-86C8DC2CDF0F}" type="slidenum">
              <a:rPr lang="en-US" smtClean="0">
                <a:solidFill>
                  <a:schemeClr val="accent3">
                    <a:lumMod val="20000"/>
                    <a:lumOff val="80000"/>
                  </a:schemeClr>
                </a:solidFill>
              </a:rPr>
              <a:pPr/>
              <a:t>1</a:t>
            </a:fld>
            <a:endParaRPr lang="en-US" dirty="0">
              <a:solidFill>
                <a:schemeClr val="accent3">
                  <a:lumMod val="20000"/>
                  <a:lumOff val="8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Additional Penalties</a:t>
            </a:r>
            <a:endParaRPr lang="en-US" sz="4800" dirty="0"/>
          </a:p>
        </p:txBody>
      </p:sp>
      <p:sp>
        <p:nvSpPr>
          <p:cNvPr id="3" name="Content Placeholder 2"/>
          <p:cNvSpPr>
            <a:spLocks noGrp="1"/>
          </p:cNvSpPr>
          <p:nvPr>
            <p:ph idx="1"/>
          </p:nvPr>
        </p:nvSpPr>
        <p:spPr>
          <a:xfrm>
            <a:off x="304800" y="1447800"/>
            <a:ext cx="8574088" cy="4760914"/>
          </a:xfrm>
        </p:spPr>
        <p:txBody>
          <a:bodyPr/>
          <a:lstStyle/>
          <a:p>
            <a:r>
              <a:rPr lang="en-US" sz="2400" dirty="0" smtClean="0"/>
              <a:t>GC 76104.6 - DNA Identification Penalty </a:t>
            </a:r>
            <a:r>
              <a:rPr lang="en-US" sz="2000" dirty="0" smtClean="0">
                <a:solidFill>
                  <a:srgbClr val="FFFF66"/>
                </a:solidFill>
              </a:rPr>
              <a:t>Appendix C</a:t>
            </a:r>
            <a:endParaRPr lang="en-US" sz="2000" dirty="0" smtClean="0">
              <a:solidFill>
                <a:srgbClr val="FF0000"/>
              </a:solidFill>
            </a:endParaRPr>
          </a:p>
          <a:p>
            <a:pPr lvl="1"/>
            <a:r>
              <a:rPr lang="en-US" sz="2000" dirty="0" smtClean="0"/>
              <a:t>Additional penalty of $1 per $10 (or part of $10) for every fine, penalty, or forfeiture imposed and collected.</a:t>
            </a:r>
          </a:p>
          <a:p>
            <a:pPr lvl="1"/>
            <a:r>
              <a:rPr lang="en-US" sz="2000" dirty="0" smtClean="0"/>
              <a:t>Assessed on all criminal offenses.</a:t>
            </a:r>
          </a:p>
          <a:p>
            <a:pPr lvl="1"/>
            <a:r>
              <a:rPr lang="en-US" sz="2000" dirty="0" smtClean="0"/>
              <a:t>County transfers 25% to state each quarter (beginning 2008, fourth calendar year after 2004 effective date.)</a:t>
            </a:r>
          </a:p>
          <a:p>
            <a:r>
              <a:rPr lang="en-US" sz="2400" dirty="0" smtClean="0"/>
              <a:t>GC 76104.7 - DNA Identification Penalty </a:t>
            </a:r>
            <a:r>
              <a:rPr lang="en-US" sz="2000" dirty="0" smtClean="0">
                <a:solidFill>
                  <a:srgbClr val="FFFF66"/>
                </a:solidFill>
              </a:rPr>
              <a:t>Appendix C</a:t>
            </a:r>
            <a:endParaRPr lang="en-US" sz="2000" dirty="0" smtClean="0">
              <a:solidFill>
                <a:srgbClr val="FF0000"/>
              </a:solidFill>
            </a:endParaRPr>
          </a:p>
          <a:p>
            <a:pPr lvl="1"/>
            <a:r>
              <a:rPr lang="en-US" sz="2000" dirty="0" smtClean="0"/>
              <a:t>Additional penalty of $4 per $10 (or part of $10) for every fine, penalty, or forfeiture imposed and collected.</a:t>
            </a:r>
          </a:p>
          <a:p>
            <a:pPr lvl="1"/>
            <a:r>
              <a:rPr lang="en-US" sz="2000" dirty="0" smtClean="0"/>
              <a:t>Assessed on all criminal offenses (for violations after June 27, 2012.)</a:t>
            </a:r>
          </a:p>
          <a:p>
            <a:pPr lvl="1"/>
            <a:r>
              <a:rPr lang="en-US" sz="2000" dirty="0" smtClean="0"/>
              <a:t>County to transfer 100% to state.</a:t>
            </a:r>
          </a:p>
          <a:p>
            <a:pPr lvl="1">
              <a:buNone/>
            </a:pPr>
            <a:endParaRPr lang="en-US" sz="2000" dirty="0" smtClean="0"/>
          </a:p>
          <a:p>
            <a:pPr>
              <a:buNone/>
            </a:pPr>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Additional Penalties</a:t>
            </a:r>
            <a:endParaRPr lang="en-US" sz="4800" dirty="0"/>
          </a:p>
        </p:txBody>
      </p:sp>
      <p:sp>
        <p:nvSpPr>
          <p:cNvPr id="3" name="Content Placeholder 2"/>
          <p:cNvSpPr>
            <a:spLocks noGrp="1"/>
          </p:cNvSpPr>
          <p:nvPr>
            <p:ph idx="1"/>
          </p:nvPr>
        </p:nvSpPr>
        <p:spPr>
          <a:xfrm>
            <a:off x="457200" y="1371601"/>
            <a:ext cx="8497888" cy="4760914"/>
          </a:xfrm>
        </p:spPr>
        <p:txBody>
          <a:bodyPr/>
          <a:lstStyle/>
          <a:p>
            <a:r>
              <a:rPr lang="en-US" sz="2400" dirty="0" smtClean="0"/>
              <a:t>GC 70372 (a) - State Court Facilities Construction Penalty </a:t>
            </a:r>
            <a:r>
              <a:rPr lang="en-US" sz="2000" dirty="0" smtClean="0">
                <a:solidFill>
                  <a:srgbClr val="FFFF66"/>
                </a:solidFill>
              </a:rPr>
              <a:t>Appendix C</a:t>
            </a:r>
          </a:p>
          <a:p>
            <a:pPr lvl="1"/>
            <a:r>
              <a:rPr lang="en-US" sz="2000" dirty="0" smtClean="0"/>
              <a:t>Additional penalty of $5 per 10 (or part of $10) upon every fine, penalty, or forfeiture imposed and collected.</a:t>
            </a:r>
          </a:p>
          <a:p>
            <a:pPr lvl="1"/>
            <a:r>
              <a:rPr lang="en-US" sz="2000" dirty="0" smtClean="0"/>
              <a:t>Distributed to the State ICNA and State CFCF</a:t>
            </a:r>
            <a:endParaRPr lang="en-US" sz="1800" dirty="0" smtClean="0"/>
          </a:p>
          <a:p>
            <a:r>
              <a:rPr lang="en-US" sz="2400" dirty="0" smtClean="0"/>
              <a:t>GC 76000.5 - Emergency Medical Services (EMS)    </a:t>
            </a:r>
            <a:r>
              <a:rPr lang="en-US" sz="2000" dirty="0" smtClean="0">
                <a:solidFill>
                  <a:srgbClr val="FFFF66"/>
                </a:solidFill>
              </a:rPr>
              <a:t>Appendix C</a:t>
            </a:r>
          </a:p>
          <a:p>
            <a:pPr lvl="1"/>
            <a:r>
              <a:rPr lang="en-US" sz="2000" dirty="0" smtClean="0"/>
              <a:t>Additional penalty assessment of $2 per 10 (or part of $10) of the base fine if the county board of supervisors approves by resolution.</a:t>
            </a:r>
          </a:p>
          <a:p>
            <a:pPr lvl="1"/>
            <a:r>
              <a:rPr lang="en-US" sz="2000" dirty="0" smtClean="0"/>
              <a:t>Distributed to the County </a:t>
            </a:r>
            <a:r>
              <a:rPr lang="en-US" sz="2000" dirty="0" err="1" smtClean="0"/>
              <a:t>Maddy</a:t>
            </a:r>
            <a:r>
              <a:rPr lang="en-US" sz="2000" dirty="0" smtClean="0"/>
              <a:t> EMS Fund</a:t>
            </a:r>
          </a:p>
        </p:txBody>
      </p:sp>
      <p:sp>
        <p:nvSpPr>
          <p:cNvPr id="6" name="Slide Number Placeholder 5"/>
          <p:cNvSpPr>
            <a:spLocks noGrp="1"/>
          </p:cNvSpPr>
          <p:nvPr>
            <p:ph type="sldNum" sz="quarter" idx="12"/>
          </p:nvPr>
        </p:nvSpPr>
        <p:spPr/>
        <p:txBody>
          <a:bodyPr/>
          <a:lstStyle/>
          <a:p>
            <a:fld id="{CD02BB1F-1D6F-4064-ABB2-98B9D85B3A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Additional Penalties</a:t>
            </a:r>
            <a:endParaRPr lang="en-US" sz="4800" dirty="0"/>
          </a:p>
        </p:txBody>
      </p:sp>
      <p:sp>
        <p:nvSpPr>
          <p:cNvPr id="3" name="Content Placeholder 2"/>
          <p:cNvSpPr>
            <a:spLocks noGrp="1"/>
          </p:cNvSpPr>
          <p:nvPr>
            <p:ph idx="1"/>
          </p:nvPr>
        </p:nvSpPr>
        <p:spPr>
          <a:xfrm>
            <a:off x="457200" y="1371601"/>
            <a:ext cx="8497888" cy="4760914"/>
          </a:xfrm>
        </p:spPr>
        <p:txBody>
          <a:bodyPr/>
          <a:lstStyle/>
          <a:p>
            <a:r>
              <a:rPr lang="en-US" sz="2400" dirty="0" smtClean="0"/>
              <a:t>GC 76000.10(c)(1) $4 EMAT Penalty  </a:t>
            </a:r>
            <a:r>
              <a:rPr lang="en-US" sz="2000" dirty="0" smtClean="0">
                <a:solidFill>
                  <a:srgbClr val="FFFF66"/>
                </a:solidFill>
              </a:rPr>
              <a:t>UB&amp;PS Section III F, pg.iii and Appendix C</a:t>
            </a:r>
          </a:p>
          <a:p>
            <a:pPr>
              <a:buNone/>
            </a:pPr>
            <a:endParaRPr lang="en-US" sz="2000" dirty="0" smtClean="0">
              <a:solidFill>
                <a:srgbClr val="FFFF66"/>
              </a:solidFill>
            </a:endParaRPr>
          </a:p>
          <a:p>
            <a:pPr marL="574675" indent="-234950"/>
            <a:r>
              <a:rPr lang="en-US" sz="2000" dirty="0" smtClean="0"/>
              <a:t>A $4 penalty for emergency medical air transportation services (EMAT) is imposed for every conviction of a violation of the Vehicle Code, or a local ordinance adopted under the Vehicle Code, committed on or after January 1, 2011.</a:t>
            </a:r>
          </a:p>
          <a:p>
            <a:pPr marL="574675" indent="-234950"/>
            <a:r>
              <a:rPr lang="en-US" sz="2000" dirty="0" smtClean="0"/>
              <a:t>Distributed to the State EMAT Fund</a:t>
            </a:r>
          </a:p>
        </p:txBody>
      </p:sp>
      <p:sp>
        <p:nvSpPr>
          <p:cNvPr id="6" name="Slide Number Placeholder 5"/>
          <p:cNvSpPr>
            <a:spLocks noGrp="1"/>
          </p:cNvSpPr>
          <p:nvPr>
            <p:ph type="sldNum" sz="quarter" idx="12"/>
          </p:nvPr>
        </p:nvSpPr>
        <p:spPr/>
        <p:txBody>
          <a:bodyPr/>
          <a:lstStyle/>
          <a:p>
            <a:fld id="{CD02BB1F-1D6F-4064-ABB2-98B9D85B3A4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828800"/>
            <a:ext cx="8726488" cy="4572000"/>
          </a:xfrm>
        </p:spPr>
        <p:txBody>
          <a:bodyPr/>
          <a:lstStyle/>
          <a:p>
            <a:pPr algn="ctr">
              <a:buNone/>
            </a:pPr>
            <a:r>
              <a:rPr lang="en-US" sz="1800" dirty="0" smtClean="0">
                <a:solidFill>
                  <a:srgbClr val="FFFF66"/>
                </a:solidFill>
              </a:rPr>
              <a:t>Base Fine + Base Fine Enhancements</a:t>
            </a:r>
          </a:p>
          <a:p>
            <a:pPr algn="ctr">
              <a:buNone/>
            </a:pPr>
            <a:r>
              <a:rPr lang="en-US" sz="1800" dirty="0" smtClean="0">
                <a:solidFill>
                  <a:srgbClr val="FFFF66"/>
                </a:solidFill>
              </a:rPr>
              <a:t>=</a:t>
            </a:r>
          </a:p>
          <a:p>
            <a:pPr algn="ctr">
              <a:buNone/>
            </a:pPr>
            <a:r>
              <a:rPr lang="en-US" sz="1800" b="1" dirty="0" smtClean="0">
                <a:solidFill>
                  <a:srgbClr val="FFFF66"/>
                </a:solidFill>
              </a:rPr>
              <a:t>Total Base Fine</a:t>
            </a:r>
          </a:p>
          <a:p>
            <a:pPr algn="ctr">
              <a:buNone/>
            </a:pPr>
            <a:r>
              <a:rPr lang="en-US" sz="1800" dirty="0" smtClean="0">
                <a:solidFill>
                  <a:srgbClr val="FFFF66"/>
                </a:solidFill>
              </a:rPr>
              <a:t>+</a:t>
            </a:r>
          </a:p>
          <a:p>
            <a:pPr algn="ctr">
              <a:buNone/>
            </a:pPr>
            <a:r>
              <a:rPr lang="en-US" sz="1800" dirty="0" smtClean="0">
                <a:solidFill>
                  <a:srgbClr val="FFFF66"/>
                </a:solidFill>
              </a:rPr>
              <a:t>State and Local Penalties</a:t>
            </a:r>
          </a:p>
          <a:p>
            <a:pPr algn="ctr">
              <a:buNone/>
            </a:pPr>
            <a:r>
              <a:rPr lang="en-US" sz="1800" dirty="0" smtClean="0">
                <a:solidFill>
                  <a:srgbClr val="FFFF66"/>
                </a:solidFill>
              </a:rPr>
              <a:t>=</a:t>
            </a:r>
          </a:p>
          <a:p>
            <a:pPr algn="ctr">
              <a:buNone/>
            </a:pPr>
            <a:r>
              <a:rPr lang="en-US" sz="2000" b="1" dirty="0" smtClean="0">
                <a:solidFill>
                  <a:srgbClr val="F8F8F8"/>
                </a:solidFill>
              </a:rPr>
              <a:t>Initial Penalty</a:t>
            </a:r>
          </a:p>
          <a:p>
            <a:pPr algn="ctr">
              <a:buNone/>
            </a:pPr>
            <a:r>
              <a:rPr lang="en-US" sz="1800" dirty="0" smtClean="0">
                <a:solidFill>
                  <a:srgbClr val="F8F8F8"/>
                </a:solidFill>
              </a:rPr>
              <a:t>+</a:t>
            </a:r>
          </a:p>
          <a:p>
            <a:pPr algn="ctr">
              <a:buNone/>
            </a:pPr>
            <a:r>
              <a:rPr lang="en-US" sz="2400" b="1" dirty="0" smtClean="0">
                <a:solidFill>
                  <a:srgbClr val="F8F8F8"/>
                </a:solidFill>
              </a:rPr>
              <a:t>Surcharge, Fees, and Assessments</a:t>
            </a:r>
          </a:p>
          <a:p>
            <a:pPr algn="ctr">
              <a:buNone/>
            </a:pPr>
            <a:r>
              <a:rPr lang="en-US" sz="1800" dirty="0" smtClean="0"/>
              <a:t>=</a:t>
            </a:r>
          </a:p>
          <a:p>
            <a:pPr algn="ctr">
              <a:buNone/>
            </a:pPr>
            <a:r>
              <a:rPr lang="en-US" sz="2200" b="1" dirty="0" smtClean="0">
                <a:solidFill>
                  <a:srgbClr val="F8F8F8"/>
                </a:solidFill>
              </a:rPr>
              <a:t>Total Bail or Fine</a:t>
            </a:r>
            <a:endParaRPr lang="en-US" sz="2000" b="1" dirty="0" smtClean="0">
              <a:solidFill>
                <a:srgbClr val="F8F8F8"/>
              </a:solidFill>
            </a:endParaRP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4400"/>
          </a:xfrm>
        </p:spPr>
        <p:txBody>
          <a:bodyPr/>
          <a:lstStyle/>
          <a:p>
            <a:pPr algn="ctr"/>
            <a:r>
              <a:rPr lang="en-US" dirty="0" smtClean="0"/>
              <a:t>Surcharge</a:t>
            </a:r>
            <a:endParaRPr lang="en-US" dirty="0"/>
          </a:p>
        </p:txBody>
      </p:sp>
      <p:sp>
        <p:nvSpPr>
          <p:cNvPr id="3" name="Content Placeholder 2"/>
          <p:cNvSpPr>
            <a:spLocks noGrp="1"/>
          </p:cNvSpPr>
          <p:nvPr>
            <p:ph idx="1"/>
          </p:nvPr>
        </p:nvSpPr>
        <p:spPr>
          <a:xfrm>
            <a:off x="304800" y="1524001"/>
            <a:ext cx="8650288" cy="4608514"/>
          </a:xfrm>
        </p:spPr>
        <p:txBody>
          <a:bodyPr/>
          <a:lstStyle/>
          <a:p>
            <a:r>
              <a:rPr lang="en-US" sz="2400" dirty="0" smtClean="0"/>
              <a:t>PC 1465.7 – 20% State Surcharge  </a:t>
            </a:r>
            <a:r>
              <a:rPr lang="en-US" sz="2000" dirty="0" smtClean="0">
                <a:solidFill>
                  <a:srgbClr val="FFFF66"/>
                </a:solidFill>
              </a:rPr>
              <a:t>Appendix C</a:t>
            </a:r>
          </a:p>
          <a:p>
            <a:pPr marL="574675" lvl="1" indent="-234950"/>
            <a:endParaRPr lang="en-US" sz="2000" dirty="0" smtClean="0"/>
          </a:p>
          <a:p>
            <a:pPr marL="574675" lvl="1" indent="-234950"/>
            <a:r>
              <a:rPr lang="en-US" sz="2000" dirty="0" smtClean="0"/>
              <a:t>20% state surcharge is </a:t>
            </a:r>
            <a:r>
              <a:rPr lang="en-US" sz="2000" b="1" dirty="0" smtClean="0">
                <a:solidFill>
                  <a:srgbClr val="FFFF66"/>
                </a:solidFill>
              </a:rPr>
              <a:t>calculated on</a:t>
            </a:r>
            <a:r>
              <a:rPr lang="en-US" sz="2000" dirty="0" smtClean="0"/>
              <a:t> total </a:t>
            </a:r>
            <a:r>
              <a:rPr lang="en-US" sz="2000" b="1" dirty="0" smtClean="0">
                <a:solidFill>
                  <a:srgbClr val="FFFF66"/>
                </a:solidFill>
              </a:rPr>
              <a:t>base fines.</a:t>
            </a:r>
            <a:endParaRPr lang="en-US" sz="2000" dirty="0" smtClean="0"/>
          </a:p>
          <a:p>
            <a:pPr marL="574675" lvl="1" indent="-234950"/>
            <a:r>
              <a:rPr lang="en-US" sz="2000" dirty="0" smtClean="0"/>
              <a:t>The state surcharge is </a:t>
            </a:r>
            <a:r>
              <a:rPr lang="en-US" sz="2000" b="1" dirty="0" smtClean="0">
                <a:solidFill>
                  <a:srgbClr val="FFFF66"/>
                </a:solidFill>
              </a:rPr>
              <a:t>NOT</a:t>
            </a:r>
            <a:r>
              <a:rPr lang="en-US" sz="2000" dirty="0" smtClean="0"/>
              <a:t> calculated on state and local </a:t>
            </a:r>
            <a:r>
              <a:rPr lang="en-US" sz="2000" dirty="0" smtClean="0">
                <a:solidFill>
                  <a:srgbClr val="FFFF66"/>
                </a:solidFill>
              </a:rPr>
              <a:t>penalties</a:t>
            </a:r>
            <a:r>
              <a:rPr lang="en-US" sz="2000" dirty="0" smtClean="0"/>
              <a:t> </a:t>
            </a:r>
            <a:r>
              <a:rPr lang="en-US" sz="2000" dirty="0" smtClean="0">
                <a:solidFill>
                  <a:srgbClr val="FFFF66"/>
                </a:solidFill>
              </a:rPr>
              <a:t>(PC 1464, GC 70372, and GC 76000.)</a:t>
            </a:r>
          </a:p>
          <a:p>
            <a:pPr marL="574675" lvl="1" indent="-234950"/>
            <a:r>
              <a:rPr lang="en-US" sz="2000" dirty="0" smtClean="0"/>
              <a:t>The GC 68090.8 </a:t>
            </a:r>
            <a:r>
              <a:rPr lang="en-US" sz="2000" dirty="0" smtClean="0">
                <a:solidFill>
                  <a:srgbClr val="FFFF66"/>
                </a:solidFill>
              </a:rPr>
              <a:t>2% state court automation is </a:t>
            </a:r>
            <a:r>
              <a:rPr lang="en-US" sz="2000" b="1" dirty="0" smtClean="0">
                <a:solidFill>
                  <a:srgbClr val="FFFF66"/>
                </a:solidFill>
              </a:rPr>
              <a:t>NOT</a:t>
            </a:r>
            <a:r>
              <a:rPr lang="en-US" sz="2000" dirty="0" smtClean="0">
                <a:solidFill>
                  <a:srgbClr val="FFFF66"/>
                </a:solidFill>
              </a:rPr>
              <a:t> applicable</a:t>
            </a:r>
            <a:r>
              <a:rPr lang="en-US" sz="2000" dirty="0" smtClean="0"/>
              <a:t> to the state surcharge because the </a:t>
            </a:r>
            <a:r>
              <a:rPr lang="en-US" sz="2000" dirty="0" smtClean="0">
                <a:solidFill>
                  <a:srgbClr val="FFFF66"/>
                </a:solidFill>
              </a:rPr>
              <a:t>surcharge is not a fine or penalty.</a:t>
            </a:r>
          </a:p>
          <a:p>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lstStyle/>
          <a:p>
            <a:pPr algn="ctr"/>
            <a:r>
              <a:rPr lang="en-US" sz="4800" dirty="0" smtClean="0"/>
              <a:t>Fees and Assessments</a:t>
            </a:r>
            <a:endParaRPr lang="en-US" sz="4800" dirty="0"/>
          </a:p>
        </p:txBody>
      </p:sp>
      <p:sp>
        <p:nvSpPr>
          <p:cNvPr id="3" name="Content Placeholder 2"/>
          <p:cNvSpPr>
            <a:spLocks noGrp="1"/>
          </p:cNvSpPr>
          <p:nvPr>
            <p:ph idx="1"/>
          </p:nvPr>
        </p:nvSpPr>
        <p:spPr>
          <a:xfrm>
            <a:off x="304800" y="1295400"/>
            <a:ext cx="8574088" cy="4648200"/>
          </a:xfrm>
        </p:spPr>
        <p:txBody>
          <a:bodyPr/>
          <a:lstStyle/>
          <a:p>
            <a:r>
              <a:rPr lang="en-US" sz="2400" dirty="0" smtClean="0"/>
              <a:t>PC 1465.8 – Court Operations Assessment </a:t>
            </a:r>
            <a:r>
              <a:rPr lang="en-US" sz="2400" dirty="0" smtClean="0">
                <a:solidFill>
                  <a:srgbClr val="FFFF66"/>
                </a:solidFill>
              </a:rPr>
              <a:t>(Formerly Court Security Fee) </a:t>
            </a:r>
            <a:r>
              <a:rPr lang="en-US" sz="2400" dirty="0" smtClean="0"/>
              <a:t> </a:t>
            </a:r>
            <a:r>
              <a:rPr lang="en-US" sz="1800" dirty="0" smtClean="0">
                <a:solidFill>
                  <a:srgbClr val="FFFF66"/>
                </a:solidFill>
              </a:rPr>
              <a:t>Appendix C</a:t>
            </a:r>
          </a:p>
          <a:p>
            <a:pPr marL="574675" indent="-234950"/>
            <a:r>
              <a:rPr lang="en-US" sz="1800" dirty="0" smtClean="0"/>
              <a:t>$40 assessed on every conviction for a criminal offense, including a traffic offense, except parking offenses as defined in subdivision (</a:t>
            </a:r>
            <a:r>
              <a:rPr lang="en-US" sz="1800" dirty="0" err="1" smtClean="0"/>
              <a:t>i</a:t>
            </a:r>
            <a:r>
              <a:rPr lang="en-US" sz="1800" dirty="0" smtClean="0"/>
              <a:t>) of Section 1463.</a:t>
            </a:r>
          </a:p>
          <a:p>
            <a:pPr marL="574675" indent="-234950"/>
            <a:r>
              <a:rPr lang="en-US" sz="1800" dirty="0" smtClean="0"/>
              <a:t>“Conviction" includes the confidential conviction of a traffic violation on the condition that the defendant attend a court-ordered traffic violator school.</a:t>
            </a:r>
          </a:p>
          <a:p>
            <a:pPr marL="574675" indent="-234950"/>
            <a:r>
              <a:rPr lang="en-US" sz="1800" dirty="0" smtClean="0"/>
              <a:t>100% distribution to State TCTF.</a:t>
            </a:r>
          </a:p>
          <a:p>
            <a:r>
              <a:rPr lang="en-US" sz="2400" dirty="0" smtClean="0"/>
              <a:t>GC 70373 – Criminal Conviction Assessment </a:t>
            </a:r>
            <a:r>
              <a:rPr lang="en-US" sz="2000" dirty="0" smtClean="0"/>
              <a:t> </a:t>
            </a:r>
            <a:r>
              <a:rPr lang="en-US" sz="1800" dirty="0" smtClean="0">
                <a:solidFill>
                  <a:srgbClr val="FFFF66"/>
                </a:solidFill>
              </a:rPr>
              <a:t>Appendix C</a:t>
            </a:r>
          </a:p>
          <a:p>
            <a:pPr marL="574675" indent="-234950"/>
            <a:r>
              <a:rPr lang="en-US" sz="1800" dirty="0" smtClean="0"/>
              <a:t>$30 assessed for each </a:t>
            </a:r>
            <a:r>
              <a:rPr lang="en-US" sz="1800" u="sng" dirty="0" smtClean="0"/>
              <a:t>felony/misdemeanor</a:t>
            </a:r>
            <a:r>
              <a:rPr lang="en-US" sz="1800" dirty="0" smtClean="0"/>
              <a:t> conviction, </a:t>
            </a:r>
            <a:r>
              <a:rPr lang="en-US" sz="1800" b="1" dirty="0" smtClean="0">
                <a:solidFill>
                  <a:srgbClr val="FFFF66"/>
                </a:solidFill>
              </a:rPr>
              <a:t>or</a:t>
            </a:r>
          </a:p>
          <a:p>
            <a:pPr marL="574675" indent="-234950"/>
            <a:r>
              <a:rPr lang="en-US" sz="1800" dirty="0" smtClean="0"/>
              <a:t>$35 assessed for each </a:t>
            </a:r>
            <a:r>
              <a:rPr lang="en-US" sz="1800" u="sng" dirty="0" smtClean="0"/>
              <a:t>infraction</a:t>
            </a:r>
            <a:r>
              <a:rPr lang="en-US" sz="1800" dirty="0" smtClean="0"/>
              <a:t> conviction (including confidential conviction for completion of traffic school.)</a:t>
            </a:r>
          </a:p>
          <a:p>
            <a:pPr marL="574675" indent="-234950"/>
            <a:r>
              <a:rPr lang="en-US" sz="1800" dirty="0" smtClean="0"/>
              <a:t>100% distribution to State ICNA.</a:t>
            </a:r>
            <a:endParaRPr lang="en-US" sz="1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p:spPr>
        <p:txBody>
          <a:bodyPr/>
          <a:lstStyle/>
          <a:p>
            <a:pPr algn="ctr"/>
            <a:r>
              <a:rPr lang="en-US" sz="4800" dirty="0" smtClean="0"/>
              <a:t>Fees and Assessments</a:t>
            </a:r>
            <a:endParaRPr lang="en-US" sz="4800" dirty="0"/>
          </a:p>
        </p:txBody>
      </p:sp>
      <p:sp>
        <p:nvSpPr>
          <p:cNvPr id="3" name="Content Placeholder 2"/>
          <p:cNvSpPr>
            <a:spLocks noGrp="1"/>
          </p:cNvSpPr>
          <p:nvPr>
            <p:ph idx="1"/>
          </p:nvPr>
        </p:nvSpPr>
        <p:spPr>
          <a:xfrm>
            <a:off x="304800" y="1371600"/>
            <a:ext cx="8574088" cy="4989514"/>
          </a:xfrm>
        </p:spPr>
        <p:txBody>
          <a:bodyPr/>
          <a:lstStyle/>
          <a:p>
            <a:r>
              <a:rPr lang="en-US" sz="2400" dirty="0" smtClean="0">
                <a:solidFill>
                  <a:schemeClr val="accent4">
                    <a:lumMod val="20000"/>
                    <a:lumOff val="80000"/>
                  </a:schemeClr>
                </a:solidFill>
              </a:rPr>
              <a:t>VC 42006 - Night Court Special Assessment  </a:t>
            </a:r>
            <a:r>
              <a:rPr lang="en-US" sz="1800" dirty="0" smtClean="0">
                <a:solidFill>
                  <a:srgbClr val="FFFF66"/>
                </a:solidFill>
              </a:rPr>
              <a:t>Appendix C</a:t>
            </a:r>
          </a:p>
          <a:p>
            <a:pPr lvl="1"/>
            <a:r>
              <a:rPr lang="en-US" sz="2000" dirty="0" smtClean="0">
                <a:solidFill>
                  <a:schemeClr val="accent4">
                    <a:lumMod val="20000"/>
                    <a:lumOff val="80000"/>
                  </a:schemeClr>
                </a:solidFill>
              </a:rPr>
              <a:t>Vehicle Code or local ordinance adopted where the court conducts night or weekend court sessions for traffic offenses.</a:t>
            </a:r>
          </a:p>
          <a:p>
            <a:pPr lvl="1"/>
            <a:r>
              <a:rPr lang="en-US" sz="2000" dirty="0" smtClean="0">
                <a:solidFill>
                  <a:schemeClr val="accent4">
                    <a:lumMod val="20000"/>
                    <a:lumOff val="80000"/>
                  </a:schemeClr>
                </a:solidFill>
              </a:rPr>
              <a:t>Court </a:t>
            </a:r>
            <a:r>
              <a:rPr lang="en-US" sz="2000" dirty="0" smtClean="0">
                <a:solidFill>
                  <a:srgbClr val="FFFF66"/>
                </a:solidFill>
              </a:rPr>
              <a:t>may</a:t>
            </a:r>
            <a:r>
              <a:rPr lang="en-US" sz="2000" dirty="0" smtClean="0">
                <a:solidFill>
                  <a:schemeClr val="accent4">
                    <a:lumMod val="20000"/>
                    <a:lumOff val="80000"/>
                  </a:schemeClr>
                </a:solidFill>
              </a:rPr>
              <a:t> levy a $1 special assessment per fine, forfeiture, and traffic violator school fee imposed and collected.</a:t>
            </a:r>
          </a:p>
          <a:p>
            <a:pPr lvl="1"/>
            <a:r>
              <a:rPr lang="en-US" sz="2000" dirty="0" smtClean="0">
                <a:solidFill>
                  <a:schemeClr val="accent4">
                    <a:lumMod val="20000"/>
                    <a:lumOff val="80000"/>
                  </a:schemeClr>
                </a:solidFill>
              </a:rPr>
              <a:t>When facilities have transferred w/o bonded indebtedness, the $1 special assessment goes to the State.</a:t>
            </a:r>
          </a:p>
          <a:p>
            <a:pPr marL="457200" lvl="1" indent="0">
              <a:buNone/>
            </a:pPr>
            <a:r>
              <a:rPr lang="en-US" sz="1800" i="1" dirty="0" smtClean="0"/>
              <a:t>42006. (a) Except as provided in subdivision (c), there may be levied a special assessment in an amount equal to one dollar </a:t>
            </a:r>
            <a:r>
              <a:rPr lang="en-US" sz="1800" i="1" dirty="0" smtClean="0">
                <a:solidFill>
                  <a:srgbClr val="FFFF66"/>
                </a:solidFill>
              </a:rPr>
              <a:t>($1) for every fine, forfeiture, and traffic violator school fee imposed and collected </a:t>
            </a:r>
            <a:r>
              <a:rPr lang="en-US" sz="1800" i="1" dirty="0" smtClean="0"/>
              <a:t>by any court that conducts a night or weekend session of the court, </a:t>
            </a:r>
            <a:r>
              <a:rPr lang="en-US" sz="1800" i="1" dirty="0" smtClean="0">
                <a:solidFill>
                  <a:srgbClr val="FFFF66"/>
                </a:solidFill>
              </a:rPr>
              <a:t>on all offenses involving a violation of a section of this code </a:t>
            </a:r>
            <a:r>
              <a:rPr lang="en-US" sz="1800" i="1" dirty="0" smtClean="0"/>
              <a:t>or any local ordinance adopted pursuant to this code, </a:t>
            </a:r>
            <a:r>
              <a:rPr lang="en-US" sz="1800" i="1" dirty="0" smtClean="0">
                <a:solidFill>
                  <a:srgbClr val="FFFF66"/>
                </a:solidFill>
              </a:rPr>
              <a:t>except offenses relating to parking</a:t>
            </a:r>
            <a:r>
              <a:rPr lang="en-US" sz="1800" i="1" dirty="0" smtClean="0"/>
              <a:t>. </a:t>
            </a:r>
            <a:endParaRPr lang="en-US" sz="1800" i="1" dirty="0" smtClean="0">
              <a:solidFill>
                <a:schemeClr val="accent4">
                  <a:lumMod val="20000"/>
                  <a:lumOff val="80000"/>
                </a:schemeClr>
              </a:solidFill>
            </a:endParaRPr>
          </a:p>
          <a:p>
            <a:pPr lvl="1"/>
            <a:endParaRPr lang="en-US" sz="2000" dirty="0" smtClean="0"/>
          </a:p>
          <a:p>
            <a:endParaRPr lang="en-US" sz="24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 RECAP</a:t>
            </a:r>
            <a:endParaRPr lang="en-US" sz="4600" dirty="0"/>
          </a:p>
        </p:txBody>
      </p:sp>
      <p:sp>
        <p:nvSpPr>
          <p:cNvPr id="3" name="Content Placeholder 2"/>
          <p:cNvSpPr>
            <a:spLocks noGrp="1"/>
          </p:cNvSpPr>
          <p:nvPr>
            <p:ph idx="1"/>
          </p:nvPr>
        </p:nvSpPr>
        <p:spPr>
          <a:xfrm>
            <a:off x="228600" y="1752600"/>
            <a:ext cx="8726488" cy="4572000"/>
          </a:xfrm>
        </p:spPr>
        <p:txBody>
          <a:bodyPr/>
          <a:lstStyle/>
          <a:p>
            <a:pPr algn="ctr">
              <a:buNone/>
            </a:pPr>
            <a:r>
              <a:rPr lang="en-US" sz="1800" dirty="0" smtClean="0"/>
              <a:t>Base Fine + Base Fine Enhancements</a:t>
            </a:r>
          </a:p>
          <a:p>
            <a:pPr algn="ctr">
              <a:buNone/>
            </a:pPr>
            <a:r>
              <a:rPr lang="en-US" sz="1800" dirty="0" smtClean="0"/>
              <a:t>=</a:t>
            </a:r>
          </a:p>
          <a:p>
            <a:pPr algn="ctr">
              <a:buNone/>
            </a:pPr>
            <a:r>
              <a:rPr lang="en-US" sz="2000" b="1" dirty="0" smtClean="0"/>
              <a:t>Total Base Fine</a:t>
            </a:r>
          </a:p>
          <a:p>
            <a:pPr algn="ctr">
              <a:buNone/>
            </a:pPr>
            <a:r>
              <a:rPr lang="en-US" sz="1800" dirty="0" smtClean="0"/>
              <a:t>+</a:t>
            </a:r>
          </a:p>
          <a:p>
            <a:pPr algn="ctr">
              <a:buNone/>
            </a:pPr>
            <a:r>
              <a:rPr lang="en-US" sz="1800" dirty="0" smtClean="0"/>
              <a:t>State and Local Penalties</a:t>
            </a:r>
          </a:p>
          <a:p>
            <a:pPr algn="ctr">
              <a:buNone/>
            </a:pPr>
            <a:r>
              <a:rPr lang="en-US" sz="1800" dirty="0" smtClean="0"/>
              <a:t>=</a:t>
            </a:r>
          </a:p>
          <a:p>
            <a:pPr algn="ctr">
              <a:buNone/>
            </a:pPr>
            <a:r>
              <a:rPr lang="en-US" sz="2200" b="1" dirty="0" smtClean="0"/>
              <a:t>Initial Penalty</a:t>
            </a:r>
          </a:p>
          <a:p>
            <a:pPr algn="ctr">
              <a:buNone/>
            </a:pPr>
            <a:r>
              <a:rPr lang="en-US" sz="1800" dirty="0" smtClean="0"/>
              <a:t>+</a:t>
            </a:r>
          </a:p>
          <a:p>
            <a:pPr algn="ctr">
              <a:buNone/>
            </a:pPr>
            <a:r>
              <a:rPr lang="en-US" sz="1800" dirty="0" smtClean="0"/>
              <a:t>Surcharge, Fees, and Assessments</a:t>
            </a:r>
          </a:p>
          <a:p>
            <a:pPr algn="ctr">
              <a:buNone/>
            </a:pPr>
            <a:r>
              <a:rPr lang="en-US" sz="1800" dirty="0" smtClean="0"/>
              <a:t>=</a:t>
            </a:r>
          </a:p>
          <a:p>
            <a:pPr algn="ctr">
              <a:buNone/>
            </a:pPr>
            <a:r>
              <a:rPr lang="en-US" sz="2400" b="1" dirty="0" smtClean="0"/>
              <a:t>Total Bail or Fine</a:t>
            </a: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600" dirty="0" smtClean="0"/>
              <a:t>2% State Court Automation</a:t>
            </a:r>
            <a:endParaRPr lang="en-US" sz="4600" dirty="0"/>
          </a:p>
        </p:txBody>
      </p:sp>
      <p:sp>
        <p:nvSpPr>
          <p:cNvPr id="3" name="Content Placeholder 2"/>
          <p:cNvSpPr>
            <a:spLocks noGrp="1"/>
          </p:cNvSpPr>
          <p:nvPr>
            <p:ph idx="1"/>
          </p:nvPr>
        </p:nvSpPr>
        <p:spPr>
          <a:xfrm>
            <a:off x="304800" y="1828800"/>
            <a:ext cx="8574088" cy="4303715"/>
          </a:xfrm>
        </p:spPr>
        <p:txBody>
          <a:bodyPr/>
          <a:lstStyle/>
          <a:p>
            <a:r>
              <a:rPr lang="en-US" sz="2400" dirty="0" smtClean="0">
                <a:solidFill>
                  <a:schemeClr val="accent4">
                    <a:lumMod val="20000"/>
                    <a:lumOff val="80000"/>
                  </a:schemeClr>
                </a:solidFill>
              </a:rPr>
              <a:t>GC 68090.8 - 2% State Court Automation  </a:t>
            </a:r>
            <a:r>
              <a:rPr lang="en-US" sz="1800" dirty="0" smtClean="0">
                <a:solidFill>
                  <a:srgbClr val="FFFF66"/>
                </a:solidFill>
              </a:rPr>
              <a:t>Appendix C</a:t>
            </a:r>
          </a:p>
          <a:p>
            <a:pPr lvl="1"/>
            <a:r>
              <a:rPr lang="en-US" sz="2000" u="sng" dirty="0" smtClean="0">
                <a:solidFill>
                  <a:srgbClr val="FFFF66"/>
                </a:solidFill>
              </a:rPr>
              <a:t>Transferred</a:t>
            </a:r>
            <a:r>
              <a:rPr lang="en-US" sz="2000" dirty="0" smtClean="0">
                <a:solidFill>
                  <a:schemeClr val="accent4">
                    <a:lumMod val="20000"/>
                    <a:lumOff val="80000"/>
                  </a:schemeClr>
                </a:solidFill>
              </a:rPr>
              <a:t> from all fines, penalties, and forfeitures (not on surcharges or fees) collected in criminal cases. </a:t>
            </a:r>
          </a:p>
          <a:p>
            <a:pPr lvl="1"/>
            <a:r>
              <a:rPr lang="en-US" sz="2000" dirty="0" smtClean="0">
                <a:solidFill>
                  <a:schemeClr val="accent4">
                    <a:lumMod val="20000"/>
                    <a:lumOff val="80000"/>
                  </a:schemeClr>
                </a:solidFill>
              </a:rPr>
              <a:t>So, referring to our equation, 2% applies to the:</a:t>
            </a:r>
          </a:p>
          <a:p>
            <a:pPr marL="1031875" lvl="1" indent="-287338"/>
            <a:r>
              <a:rPr lang="en-US" sz="2000" dirty="0" smtClean="0">
                <a:solidFill>
                  <a:schemeClr val="accent4">
                    <a:lumMod val="20000"/>
                    <a:lumOff val="80000"/>
                  </a:schemeClr>
                </a:solidFill>
              </a:rPr>
              <a:t>Base Fine</a:t>
            </a:r>
          </a:p>
          <a:p>
            <a:pPr marL="1031875" lvl="1" indent="-287338"/>
            <a:r>
              <a:rPr lang="en-US" sz="2000" dirty="0" smtClean="0">
                <a:solidFill>
                  <a:schemeClr val="accent4">
                    <a:lumMod val="20000"/>
                    <a:lumOff val="80000"/>
                  </a:schemeClr>
                </a:solidFill>
              </a:rPr>
              <a:t>Base Fine Enhancement</a:t>
            </a:r>
          </a:p>
          <a:p>
            <a:pPr marL="1031875" lvl="1" indent="-287338"/>
            <a:r>
              <a:rPr lang="en-US" sz="2000" dirty="0" smtClean="0">
                <a:solidFill>
                  <a:schemeClr val="accent4">
                    <a:lumMod val="20000"/>
                    <a:lumOff val="80000"/>
                  </a:schemeClr>
                </a:solidFill>
              </a:rPr>
              <a:t>Standard State and Local Penalties</a:t>
            </a:r>
          </a:p>
          <a:p>
            <a:pPr lvl="1"/>
            <a:endParaRPr lang="en-US" sz="2000" dirty="0" smtClean="0">
              <a:solidFill>
                <a:schemeClr val="accent4">
                  <a:lumMod val="20000"/>
                  <a:lumOff val="80000"/>
                </a:schemeClr>
              </a:solidFill>
            </a:endParaRPr>
          </a:p>
          <a:p>
            <a:pPr lvl="1"/>
            <a:endParaRPr lang="en-US" sz="2000" dirty="0" smtClean="0">
              <a:solidFill>
                <a:schemeClr val="accent4">
                  <a:lumMod val="20000"/>
                  <a:lumOff val="80000"/>
                </a:schemeClr>
              </a:solidFill>
            </a:endParaRPr>
          </a:p>
          <a:p>
            <a:endParaRPr lang="en-US" sz="24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lstStyle/>
          <a:p>
            <a:pPr algn="ctr"/>
            <a:r>
              <a:rPr lang="en-US" sz="4800" dirty="0" smtClean="0"/>
              <a:t>Late Charge</a:t>
            </a:r>
            <a:endParaRPr lang="en-US" sz="4800" dirty="0"/>
          </a:p>
        </p:txBody>
      </p:sp>
      <p:sp>
        <p:nvSpPr>
          <p:cNvPr id="3" name="Content Placeholder 2"/>
          <p:cNvSpPr>
            <a:spLocks noGrp="1"/>
          </p:cNvSpPr>
          <p:nvPr>
            <p:ph idx="1"/>
          </p:nvPr>
        </p:nvSpPr>
        <p:spPr>
          <a:xfrm>
            <a:off x="304800" y="1600199"/>
            <a:ext cx="8650288" cy="4532315"/>
          </a:xfrm>
        </p:spPr>
        <p:txBody>
          <a:bodyPr/>
          <a:lstStyle/>
          <a:p>
            <a:r>
              <a:rPr lang="en-US" sz="2400" dirty="0" smtClean="0"/>
              <a:t>VC 40310 – 50% Late Charge for Late Payment of Traffic Infraction  </a:t>
            </a:r>
            <a:r>
              <a:rPr lang="en-US" sz="1800" dirty="0" smtClean="0">
                <a:solidFill>
                  <a:srgbClr val="FFFF66"/>
                </a:solidFill>
              </a:rPr>
              <a:t>Appendix C</a:t>
            </a:r>
          </a:p>
          <a:p>
            <a:pPr marL="574675" indent="-234950"/>
            <a:r>
              <a:rPr lang="en-US" sz="2000" u="sng" dirty="0" smtClean="0">
                <a:solidFill>
                  <a:srgbClr val="FFFF66"/>
                </a:solidFill>
              </a:rPr>
              <a:t>Requires</a:t>
            </a:r>
            <a:r>
              <a:rPr lang="en-US" sz="2000" dirty="0" smtClean="0"/>
              <a:t> the imposition of a late charge of 50% on traffic penalties not paid within 20 days of traffic penalty assessment notice.</a:t>
            </a:r>
          </a:p>
          <a:p>
            <a:pPr marL="574675" indent="-234950"/>
            <a:r>
              <a:rPr lang="en-US" sz="2000" dirty="0" smtClean="0"/>
              <a:t>The 20 days shall be counted from the mailing of a notice that the traffic penalty has been assessed .</a:t>
            </a:r>
          </a:p>
          <a:p>
            <a:pPr marL="574675" indent="-234950"/>
            <a:r>
              <a:rPr lang="en-US" sz="2000" dirty="0" smtClean="0"/>
              <a:t>Late charge is 50% of the total </a:t>
            </a:r>
            <a:r>
              <a:rPr lang="en-US" sz="2000" b="1" dirty="0" smtClean="0"/>
              <a:t>initial penalty</a:t>
            </a:r>
            <a:r>
              <a:rPr lang="en-US" sz="2000" dirty="0" smtClean="0"/>
              <a:t> </a:t>
            </a:r>
            <a:r>
              <a:rPr lang="en-US" sz="2000" dirty="0" smtClean="0">
                <a:solidFill>
                  <a:srgbClr val="FFFF66"/>
                </a:solidFill>
              </a:rPr>
              <a:t>(Total Base Fine + State and Local Penalties.)</a:t>
            </a:r>
          </a:p>
          <a:p>
            <a:pPr marL="574675" indent="-234950"/>
            <a:r>
              <a:rPr lang="en-US" sz="2000" dirty="0" smtClean="0"/>
              <a:t>Next slide shows a sample calculation of the late charge.</a:t>
            </a:r>
            <a:endParaRPr lang="en-US" sz="20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dirty="0" smtClean="0"/>
              <a:t>Discussion Topics</a:t>
            </a:r>
            <a:endParaRPr lang="en-US" dirty="0"/>
          </a:p>
        </p:txBody>
      </p:sp>
      <p:sp>
        <p:nvSpPr>
          <p:cNvPr id="3" name="Content Placeholder 2"/>
          <p:cNvSpPr>
            <a:spLocks noGrp="1"/>
          </p:cNvSpPr>
          <p:nvPr>
            <p:ph idx="1"/>
          </p:nvPr>
        </p:nvSpPr>
        <p:spPr>
          <a:xfrm>
            <a:off x="685800" y="1524000"/>
            <a:ext cx="7848600" cy="4608515"/>
          </a:xfrm>
        </p:spPr>
        <p:txBody>
          <a:bodyPr/>
          <a:lstStyle/>
          <a:p>
            <a:pPr marL="457200" indent="-457200">
              <a:buAutoNum type="arabicPeriod"/>
            </a:pPr>
            <a:endParaRPr lang="en-US" sz="2000" b="1" dirty="0" smtClean="0"/>
          </a:p>
          <a:p>
            <a:pPr marL="457200" indent="-457200">
              <a:buAutoNum type="arabicPeriod"/>
            </a:pPr>
            <a:r>
              <a:rPr lang="en-US" sz="2000" b="1" dirty="0" smtClean="0"/>
              <a:t>Standard Criminal/Traffic Fine Equation </a:t>
            </a:r>
          </a:p>
          <a:p>
            <a:pPr marL="800100"/>
            <a:r>
              <a:rPr lang="en-US" sz="1800" dirty="0" smtClean="0"/>
              <a:t>Statutory components, calculation and distribution</a:t>
            </a:r>
            <a:endParaRPr lang="en-US" sz="1800" b="1" dirty="0" smtClean="0"/>
          </a:p>
          <a:p>
            <a:pPr marL="457200" indent="-457200">
              <a:buFont typeface="+mj-lt"/>
              <a:buAutoNum type="arabicPeriod" startAt="2"/>
            </a:pPr>
            <a:r>
              <a:rPr lang="en-US" sz="2000" b="1" dirty="0" smtClean="0"/>
              <a:t>Application of 2% State Court Automation</a:t>
            </a:r>
          </a:p>
          <a:p>
            <a:pPr marL="457200" indent="-457200">
              <a:buAutoNum type="arabicPeriod" startAt="2"/>
            </a:pPr>
            <a:r>
              <a:rPr lang="en-US" sz="2000" b="1" dirty="0" smtClean="0"/>
              <a:t>Calculation of 50% Late Charge</a:t>
            </a:r>
          </a:p>
          <a:p>
            <a:pPr marL="457200" indent="-457200">
              <a:buAutoNum type="arabicPeriod" startAt="2"/>
            </a:pPr>
            <a:r>
              <a:rPr lang="en-US" sz="2000" b="1" dirty="0" smtClean="0"/>
              <a:t>Basic Distributions</a:t>
            </a:r>
          </a:p>
          <a:p>
            <a:pPr marL="457200" indent="-457200">
              <a:buAutoNum type="arabicPeriod" startAt="2"/>
            </a:pPr>
            <a:r>
              <a:rPr lang="en-US" sz="2000" b="1" dirty="0" smtClean="0"/>
              <a:t>Basic Distribution Examples:</a:t>
            </a:r>
          </a:p>
          <a:p>
            <a:pPr marL="800100">
              <a:buFont typeface="+mj-lt"/>
              <a:buAutoNum type="alphaLcPeriod"/>
            </a:pPr>
            <a:r>
              <a:rPr lang="en-US" sz="1800" dirty="0" smtClean="0"/>
              <a:t>Speeding (2 scenarios)</a:t>
            </a:r>
          </a:p>
          <a:p>
            <a:pPr marL="800100">
              <a:buFont typeface="+mj-lt"/>
              <a:buAutoNum type="alphaLcPeriod"/>
            </a:pPr>
            <a:r>
              <a:rPr lang="en-US" sz="1800" dirty="0" smtClean="0"/>
              <a:t>Proof of Correction</a:t>
            </a:r>
          </a:p>
          <a:p>
            <a:pPr marL="800100">
              <a:buFont typeface="+mj-lt"/>
              <a:buAutoNum type="alphaLcPeriod"/>
            </a:pPr>
            <a:r>
              <a:rPr lang="en-US" sz="1800" dirty="0" smtClean="0"/>
              <a:t>Domestic Violence</a:t>
            </a:r>
          </a:p>
          <a:p>
            <a:pPr marL="690563" indent="-233363"/>
            <a:endParaRPr lang="en-US" sz="2000" dirty="0" smtClean="0"/>
          </a:p>
          <a:p>
            <a:pPr marL="457200" indent="-457200">
              <a:buAutoNum type="arabicPeriod"/>
            </a:pPr>
            <a:endParaRPr lang="en-US" sz="20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lstStyle/>
          <a:p>
            <a:pPr algn="ctr"/>
            <a:endParaRPr lang="en-US" sz="4800" dirty="0"/>
          </a:p>
        </p:txBody>
      </p:sp>
      <p:sp>
        <p:nvSpPr>
          <p:cNvPr id="8" name="Content Placeholder 7"/>
          <p:cNvSpPr>
            <a:spLocks noGrp="1"/>
          </p:cNvSpPr>
          <p:nvPr>
            <p:ph idx="1"/>
          </p:nvPr>
        </p:nvSpPr>
        <p:spPr>
          <a:xfrm>
            <a:off x="685800" y="1905001"/>
            <a:ext cx="8269288" cy="4227513"/>
          </a:xfrm>
        </p:spPr>
        <p:txBody>
          <a:bodyPr/>
          <a:lstStyle/>
          <a:p>
            <a:pPr>
              <a:buNone/>
            </a:pPr>
            <a:endParaRPr lang="en-US" dirty="0" smtClean="0"/>
          </a:p>
          <a:p>
            <a:pPr>
              <a:buNone/>
            </a:pPr>
            <a:endParaRPr lang="en-US" dirty="0" smtClean="0"/>
          </a:p>
          <a:p>
            <a:pPr>
              <a:buNone/>
            </a:pPr>
            <a:endParaRPr lang="en-US" dirty="0" smtClean="0"/>
          </a:p>
          <a:p>
            <a:endParaRPr lang="en-US" dirty="0" smtClean="0"/>
          </a:p>
          <a:p>
            <a:pPr>
              <a:buNone/>
            </a:pPr>
            <a:endParaRPr lang="en-US" sz="1000" dirty="0" smtClean="0"/>
          </a:p>
          <a:p>
            <a:pPr>
              <a:buNone/>
            </a:pPr>
            <a:endParaRPr lang="en-US" sz="1000" dirty="0" smtClean="0"/>
          </a:p>
          <a:p>
            <a:pPr>
              <a:buNone/>
            </a:pPr>
            <a:endParaRPr lang="en-US" sz="10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20</a:t>
            </a:fld>
            <a:endParaRPr lang="en-US"/>
          </a:p>
        </p:txBody>
      </p:sp>
      <p:graphicFrame>
        <p:nvGraphicFramePr>
          <p:cNvPr id="14" name="Table 13"/>
          <p:cNvGraphicFramePr>
            <a:graphicFrameLocks noGrp="1"/>
          </p:cNvGraphicFramePr>
          <p:nvPr/>
        </p:nvGraphicFramePr>
        <p:xfrm>
          <a:off x="304800" y="228591"/>
          <a:ext cx="8610599" cy="6477008"/>
        </p:xfrm>
        <a:graphic>
          <a:graphicData uri="http://schemas.openxmlformats.org/drawingml/2006/table">
            <a:tbl>
              <a:tblPr/>
              <a:tblGrid>
                <a:gridCol w="290725"/>
                <a:gridCol w="1975221"/>
                <a:gridCol w="547247"/>
                <a:gridCol w="547247"/>
                <a:gridCol w="547247"/>
                <a:gridCol w="547247"/>
                <a:gridCol w="547247"/>
                <a:gridCol w="94059"/>
                <a:gridCol w="1616090"/>
                <a:gridCol w="513047"/>
                <a:gridCol w="171015"/>
                <a:gridCol w="1077394"/>
                <a:gridCol w="136813"/>
              </a:tblGrid>
              <a:tr h="690905">
                <a:tc gridSpan="13">
                  <a:txBody>
                    <a:bodyPr/>
                    <a:lstStyle/>
                    <a:p>
                      <a:pPr algn="ctr" fontAlgn="b"/>
                      <a:r>
                        <a:rPr lang="en-US" sz="2300" b="1" i="0" u="none" strike="noStrike" dirty="0">
                          <a:solidFill>
                            <a:srgbClr val="000000"/>
                          </a:solidFill>
                          <a:latin typeface="Calibri"/>
                        </a:rPr>
                        <a:t>Sample Calculation of Late Charge</a:t>
                      </a:r>
                    </a:p>
                  </a:txBody>
                  <a:tcPr marL="6048" marR="6048" marT="604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664">
                <a:tc>
                  <a:txBody>
                    <a:bodyPr/>
                    <a:lstStyle/>
                    <a:p>
                      <a:pPr algn="r" fontAlgn="t"/>
                      <a:r>
                        <a:rPr lang="en-US" sz="1100" b="0" i="0" u="none" strike="noStrike" dirty="0">
                          <a:solidFill>
                            <a:srgbClr val="000000"/>
                          </a:solidFill>
                          <a:latin typeface="Calibri"/>
                        </a:rPr>
                        <a:t>1</a:t>
                      </a:r>
                    </a:p>
                  </a:txBody>
                  <a:tcPr marL="6048" marR="6048" marT="6048"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dirty="0">
                          <a:solidFill>
                            <a:srgbClr val="000000"/>
                          </a:solidFill>
                          <a:latin typeface="Calibri"/>
                        </a:rPr>
                        <a:t>Base fine</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 $        25.00 </a:t>
                      </a:r>
                    </a:p>
                  </a:txBody>
                  <a:tcPr marL="6048" marR="6048" marT="6048" marB="0" anchor="b">
                    <a:lnL>
                      <a:noFill/>
                    </a:lnL>
                    <a:lnR>
                      <a:noFill/>
                    </a:lnR>
                    <a:lnT w="1270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BE5F1"/>
                    </a:solidFill>
                  </a:tcPr>
                </a:tc>
              </a:tr>
              <a:tr h="301664">
                <a:tc>
                  <a:txBody>
                    <a:bodyPr/>
                    <a:lstStyle/>
                    <a:p>
                      <a:pPr algn="r" fontAlgn="t"/>
                      <a:r>
                        <a:rPr lang="en-US" sz="1100" b="0" i="0" u="none" strike="noStrike" dirty="0">
                          <a:solidFill>
                            <a:srgbClr val="000000"/>
                          </a:solidFill>
                          <a:latin typeface="Calibri"/>
                        </a:rPr>
                        <a:t>2</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4">
                  <a:txBody>
                    <a:bodyPr/>
                    <a:lstStyle/>
                    <a:p>
                      <a:pPr algn="l" fontAlgn="t"/>
                      <a:r>
                        <a:rPr lang="en-US" sz="1100" b="0" i="0" u="none" strike="noStrike" dirty="0">
                          <a:solidFill>
                            <a:srgbClr val="000000"/>
                          </a:solidFill>
                          <a:latin typeface="Calibri"/>
                        </a:rPr>
                        <a:t>Enhancement for one prior conviction</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dirty="0">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10.00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dirty="0">
                          <a:solidFill>
                            <a:srgbClr val="000000"/>
                          </a:solidFill>
                          <a:latin typeface="Calibri"/>
                        </a:rPr>
                        <a:t> </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gridSpan="2">
                  <a:txBody>
                    <a:bodyPr/>
                    <a:lstStyle/>
                    <a:p>
                      <a:pPr algn="l" fontAlgn="b"/>
                      <a:r>
                        <a:rPr lang="en-US" sz="1100" b="1" i="0" u="none" strike="noStrike">
                          <a:solidFill>
                            <a:srgbClr val="000000"/>
                          </a:solidFill>
                          <a:latin typeface="Calibri"/>
                        </a:rPr>
                        <a:t>ENHANCED BASE FINE</a:t>
                      </a:r>
                    </a:p>
                  </a:txBody>
                  <a:tcPr marL="6048" marR="6048" marT="6048" marB="0" anchor="b">
                    <a:lnL>
                      <a:noFill/>
                    </a:lnL>
                    <a:lnR>
                      <a:noFill/>
                    </a:lnR>
                    <a:lnT>
                      <a:noFill/>
                    </a:lnT>
                    <a:lnB>
                      <a:noFill/>
                    </a:lnB>
                    <a:solidFill>
                      <a:srgbClr val="DBE5F1"/>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        35.00 </a:t>
                      </a: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642251">
                <a:tc>
                  <a:txBody>
                    <a:bodyPr/>
                    <a:lstStyle/>
                    <a:p>
                      <a:pPr algn="r" fontAlgn="t"/>
                      <a:r>
                        <a:rPr lang="en-US" sz="1100" b="0" i="0" u="none" strike="noStrike" dirty="0">
                          <a:solidFill>
                            <a:srgbClr val="000000"/>
                          </a:solidFill>
                          <a:latin typeface="Calibri"/>
                        </a:rPr>
                        <a:t>3</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6">
                  <a:txBody>
                    <a:bodyPr/>
                    <a:lstStyle/>
                    <a:p>
                      <a:pPr algn="l" fontAlgn="t"/>
                      <a:r>
                        <a:rPr lang="en-US" sz="1100" b="0" i="0" u="none" strike="noStrike" dirty="0">
                          <a:solidFill>
                            <a:srgbClr val="000000"/>
                          </a:solidFill>
                          <a:latin typeface="Calibri"/>
                        </a:rPr>
                        <a:t>Additional penalties  ( PC 1464 and GC 70372,76000,76000.5, 76104.6 , and 76104.7)       </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r>
                        <a:rPr lang="en-US" sz="1100" b="0" i="0" u="none" strike="noStrike">
                          <a:solidFill>
                            <a:srgbClr val="000000"/>
                          </a:solidFill>
                          <a:latin typeface="Calibri"/>
                        </a:rPr>
                        <a:t> = $29 TIMES 4</a:t>
                      </a:r>
                    </a:p>
                  </a:txBody>
                  <a:tcPr marL="6048" marR="6048" marT="6048" marB="0" anchor="b">
                    <a:lnL>
                      <a:noFill/>
                    </a:lnL>
                    <a:lnR>
                      <a:noFill/>
                    </a:lnR>
                    <a:lnT>
                      <a:noFill/>
                    </a:lnT>
                    <a:lnB>
                      <a:noFill/>
                    </a:lnB>
                    <a:solidFill>
                      <a:srgbClr val="DBE5F1"/>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116.00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632519">
                <a:tc>
                  <a:txBody>
                    <a:bodyPr/>
                    <a:lstStyle/>
                    <a:p>
                      <a:pPr algn="r" fontAlgn="t"/>
                      <a:r>
                        <a:rPr lang="en-US" sz="1100" b="0" i="0" u="none" strike="noStrike" dirty="0">
                          <a:solidFill>
                            <a:srgbClr val="000000"/>
                          </a:solidFill>
                          <a:latin typeface="Calibri"/>
                        </a:rPr>
                        <a:t>4</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6">
                  <a:txBody>
                    <a:bodyPr/>
                    <a:lstStyle/>
                    <a:p>
                      <a:pPr algn="l" fontAlgn="t"/>
                      <a:r>
                        <a:rPr lang="en-US" sz="1100" b="0" i="0" u="none" strike="noStrike" dirty="0">
                          <a:solidFill>
                            <a:srgbClr val="000000"/>
                          </a:solidFill>
                          <a:latin typeface="Calibri"/>
                        </a:rPr>
                        <a:t>EMAT penalty for conviction of Vehicle Code violation (GC 76000.10(c)(1))</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4.00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dirty="0">
                          <a:solidFill>
                            <a:srgbClr val="000000"/>
                          </a:solidFill>
                          <a:latin typeface="Calibri"/>
                        </a:rPr>
                        <a:t> </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dirty="0">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1" i="0" u="none" strike="noStrike">
                          <a:solidFill>
                            <a:srgbClr val="000000"/>
                          </a:solidFill>
                          <a:latin typeface="Calibri"/>
                        </a:rPr>
                        <a:t>INITIAL PENALTY</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1" i="0" u="none" strike="noStrike">
                          <a:solidFill>
                            <a:srgbClr val="000000"/>
                          </a:solidFill>
                          <a:latin typeface="Calibri"/>
                        </a:rPr>
                        <a:t> $      155.00 </a:t>
                      </a: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289985">
                <a:tc>
                  <a:txBody>
                    <a:bodyPr/>
                    <a:lstStyle/>
                    <a:p>
                      <a:pPr algn="r" fontAlgn="t"/>
                      <a:r>
                        <a:rPr lang="en-US" sz="1100" b="0" i="0" u="none" strike="noStrike" dirty="0">
                          <a:solidFill>
                            <a:srgbClr val="000000"/>
                          </a:solidFill>
                          <a:latin typeface="Calibri"/>
                        </a:rPr>
                        <a:t> </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1"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dirty="0">
                          <a:solidFill>
                            <a:srgbClr val="000000"/>
                          </a:solidFill>
                          <a:latin typeface="Calibri"/>
                        </a:rPr>
                        <a:t>5</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3">
                  <a:txBody>
                    <a:bodyPr/>
                    <a:lstStyle/>
                    <a:p>
                      <a:pPr algn="l" fontAlgn="t"/>
                      <a:r>
                        <a:rPr lang="en-US" sz="1100" b="0" i="0" u="none" strike="noStrike" dirty="0">
                          <a:solidFill>
                            <a:srgbClr val="000000"/>
                          </a:solidFill>
                          <a:latin typeface="Calibri"/>
                        </a:rPr>
                        <a:t>Night court assessment (VC 42006)</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dirty="0">
                          <a:solidFill>
                            <a:srgbClr val="000000"/>
                          </a:solidFill>
                          <a:latin typeface="Calibri"/>
                        </a:rPr>
                        <a:t>6</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5">
                  <a:txBody>
                    <a:bodyPr/>
                    <a:lstStyle/>
                    <a:p>
                      <a:pPr algn="l" fontAlgn="t"/>
                      <a:r>
                        <a:rPr lang="en-US" sz="1100" b="0" i="0" u="none" strike="noStrike" dirty="0">
                          <a:solidFill>
                            <a:srgbClr val="000000"/>
                          </a:solidFill>
                          <a:latin typeface="Calibri"/>
                        </a:rPr>
                        <a:t>Administrative assessment for maintaining</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 </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3">
                  <a:txBody>
                    <a:bodyPr/>
                    <a:lstStyle/>
                    <a:p>
                      <a:pPr algn="l" fontAlgn="t"/>
                      <a:r>
                        <a:rPr lang="en-US" sz="1100" b="0" i="0" u="none" strike="noStrike" dirty="0">
                          <a:solidFill>
                            <a:srgbClr val="000000"/>
                          </a:solidFill>
                          <a:latin typeface="Calibri"/>
                        </a:rPr>
                        <a:t>a record of priors (VC 40508.6)</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10.00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a:solidFill>
                            <a:srgbClr val="000000"/>
                          </a:solidFill>
                          <a:latin typeface="Calibri"/>
                        </a:rPr>
                        <a:t>7</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3">
                  <a:txBody>
                    <a:bodyPr/>
                    <a:lstStyle/>
                    <a:p>
                      <a:pPr algn="l" fontAlgn="t"/>
                      <a:r>
                        <a:rPr lang="en-US" sz="1100" b="0" i="0" u="none" strike="noStrike" dirty="0">
                          <a:solidFill>
                            <a:srgbClr val="000000"/>
                          </a:solidFill>
                          <a:latin typeface="Calibri"/>
                        </a:rPr>
                        <a:t>Surcharge on base fine (PC 1465.7)</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7.00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dirty="0">
                          <a:solidFill>
                            <a:srgbClr val="000000"/>
                          </a:solidFill>
                          <a:latin typeface="Calibri"/>
                        </a:rPr>
                        <a:t>8</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4">
                  <a:txBody>
                    <a:bodyPr/>
                    <a:lstStyle/>
                    <a:p>
                      <a:pPr algn="l" fontAlgn="t"/>
                      <a:r>
                        <a:rPr lang="en-US" sz="1100" b="0" i="0" u="none" strike="noStrike" dirty="0">
                          <a:solidFill>
                            <a:srgbClr val="000000"/>
                          </a:solidFill>
                          <a:latin typeface="Calibri"/>
                        </a:rPr>
                        <a:t>Court operations assessment (PC 1465.8)</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40.00</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dirty="0">
                          <a:solidFill>
                            <a:srgbClr val="000000"/>
                          </a:solidFill>
                          <a:latin typeface="Calibri"/>
                        </a:rPr>
                        <a:t>9</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DBE5F1"/>
                    </a:solidFill>
                  </a:tcPr>
                </a:tc>
                <a:tc gridSpan="4">
                  <a:txBody>
                    <a:bodyPr/>
                    <a:lstStyle/>
                    <a:p>
                      <a:pPr algn="l" fontAlgn="t"/>
                      <a:r>
                        <a:rPr lang="en-US" sz="1100" b="0" i="0" u="none" strike="noStrike" dirty="0">
                          <a:solidFill>
                            <a:srgbClr val="000000"/>
                          </a:solidFill>
                          <a:latin typeface="Calibri"/>
                        </a:rPr>
                        <a:t>Conviction assessment (GC 70373(a)(1))</a:t>
                      </a:r>
                    </a:p>
                  </a:txBody>
                  <a:tcPr marL="6048" marR="6048" marT="6048" marB="0" anchor="b">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35.00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0" i="0" u="none" strike="noStrike" dirty="0">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gridSpan="4">
                  <a:txBody>
                    <a:bodyPr/>
                    <a:lstStyle/>
                    <a:p>
                      <a:pPr algn="l" fontAlgn="t"/>
                      <a:r>
                        <a:rPr lang="en-US" sz="1100" b="1" i="0" u="none" strike="noStrike">
                          <a:solidFill>
                            <a:srgbClr val="000000"/>
                          </a:solidFill>
                          <a:latin typeface="Calibri"/>
                        </a:rPr>
                        <a:t>TOTAL DUE W/O LATE CHARGE</a:t>
                      </a:r>
                    </a:p>
                  </a:txBody>
                  <a:tcPr marL="6048" marR="6048" marT="6048" marB="0">
                    <a:lnL>
                      <a:noFill/>
                    </a:lnL>
                    <a:lnR>
                      <a:noFill/>
                    </a:lnR>
                    <a:lnT>
                      <a:noFill/>
                    </a:lnT>
                    <a:lnB>
                      <a:noFill/>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1" i="0" u="none" strike="noStrike">
                          <a:solidFill>
                            <a:srgbClr val="000000"/>
                          </a:solidFill>
                          <a:latin typeface="Calibri"/>
                        </a:rPr>
                        <a:t> $      248.00 </a:t>
                      </a:r>
                    </a:p>
                  </a:txBody>
                  <a:tcPr marL="6048" marR="6048" marT="6048" marB="0" anchor="b">
                    <a:lnL>
                      <a:noFill/>
                    </a:lnL>
                    <a:lnR>
                      <a:noFill/>
                    </a:lnR>
                    <a:lnT w="6350" cap="flat" cmpd="sng" algn="ctr">
                      <a:solidFill>
                        <a:srgbClr val="000000"/>
                      </a:solidFill>
                      <a:prstDash val="solid"/>
                      <a:round/>
                      <a:headEnd type="none" w="med" len="med"/>
                      <a:tailEnd type="none" w="med" len="med"/>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289985">
                <a:tc>
                  <a:txBody>
                    <a:bodyPr/>
                    <a:lstStyle/>
                    <a:p>
                      <a:pPr algn="r" fontAlgn="t"/>
                      <a:r>
                        <a:rPr lang="en-US" sz="1100" b="0" i="0" u="none" strike="noStrike">
                          <a:solidFill>
                            <a:srgbClr val="000000"/>
                          </a:solidFill>
                          <a:latin typeface="Calibri"/>
                        </a:rPr>
                        <a:t> </a:t>
                      </a:r>
                    </a:p>
                  </a:txBody>
                  <a:tcPr marL="6048" marR="6048" marT="6048" marB="0">
                    <a:lnL w="1270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1"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01664">
                <a:tc>
                  <a:txBody>
                    <a:bodyPr/>
                    <a:lstStyle/>
                    <a:p>
                      <a:pPr algn="r" fontAlgn="t"/>
                      <a:r>
                        <a:rPr lang="en-US" sz="1100" b="1" i="0" u="none" strike="noStrike" dirty="0">
                          <a:solidFill>
                            <a:srgbClr val="000000"/>
                          </a:solidFill>
                          <a:latin typeface="Calibri"/>
                        </a:rPr>
                        <a:t>10</a:t>
                      </a:r>
                    </a:p>
                  </a:txBody>
                  <a:tcPr marL="6048" marR="6048" marT="6048"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t"/>
                      <a:r>
                        <a:rPr lang="en-US" sz="1100" b="1" i="0" u="none" strike="noStrike" dirty="0">
                          <a:solidFill>
                            <a:srgbClr val="000000"/>
                          </a:solidFill>
                          <a:latin typeface="Calibri"/>
                        </a:rPr>
                        <a:t>Late charge (VC 40310)</a:t>
                      </a:r>
                    </a:p>
                  </a:txBody>
                  <a:tcPr marL="6048" marR="6048" marT="6048" marB="0" anchor="b">
                    <a:lnL>
                      <a:noFill/>
                    </a:lnL>
                    <a:lnR>
                      <a:noFill/>
                    </a:lnR>
                    <a:lnT>
                      <a:noFill/>
                    </a:lnT>
                    <a:lnB>
                      <a:noFill/>
                    </a:lnB>
                    <a:solidFill>
                      <a:srgbClr val="FFFF00"/>
                    </a:solidFill>
                  </a:tcPr>
                </a:tc>
                <a:tc gridSpan="4">
                  <a:txBody>
                    <a:bodyPr/>
                    <a:lstStyle/>
                    <a:p>
                      <a:pPr algn="l" fontAlgn="t"/>
                      <a:r>
                        <a:rPr lang="en-US" sz="1100" b="1" i="0" u="none" strike="noStrike" dirty="0">
                          <a:solidFill>
                            <a:srgbClr val="000000"/>
                          </a:solidFill>
                          <a:latin typeface="Calibri"/>
                        </a:rPr>
                        <a:t>[50% of initial penalty]</a:t>
                      </a:r>
                    </a:p>
                  </a:txBody>
                  <a:tcPr marL="6048" marR="6048" marT="6048" marB="0" anchor="b">
                    <a:lnL>
                      <a:noFill/>
                    </a:lnL>
                    <a:lnR>
                      <a:noFill/>
                    </a:lnR>
                    <a:lnT>
                      <a:noFill/>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100" b="0" i="0" u="none" strike="noStrike">
                          <a:solidFill>
                            <a:srgbClr val="000000"/>
                          </a:solidFill>
                          <a:latin typeface="Calibri"/>
                        </a:rPr>
                        <a:t> </a:t>
                      </a:r>
                    </a:p>
                  </a:txBody>
                  <a:tcPr marL="6048" marR="6048" marT="6048" marB="0">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dirty="0">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a:noFill/>
                    </a:lnB>
                    <a:solidFill>
                      <a:srgbClr val="DBE5F1"/>
                    </a:solidFill>
                  </a:tcPr>
                </a:tc>
                <a:tc>
                  <a:txBody>
                    <a:bodyPr/>
                    <a:lstStyle/>
                    <a:p>
                      <a:pPr algn="r" fontAlgn="b"/>
                      <a:r>
                        <a:rPr lang="en-US" sz="1100" b="1" i="0" u="none" strike="noStrike">
                          <a:solidFill>
                            <a:srgbClr val="000000"/>
                          </a:solidFill>
                          <a:latin typeface="Calibri"/>
                        </a:rPr>
                        <a:t>77.50</a:t>
                      </a:r>
                    </a:p>
                  </a:txBody>
                  <a:tcPr marL="6048" marR="6048" marT="6048" marB="0" anchor="b">
                    <a:lnL>
                      <a:noFill/>
                    </a:lnL>
                    <a:lnR>
                      <a:noFill/>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a:noFill/>
                    </a:lnB>
                    <a:solidFill>
                      <a:srgbClr val="DBE5F1"/>
                    </a:solidFill>
                  </a:tcPr>
                </a:tc>
              </a:tr>
              <a:tr h="311395">
                <a:tc>
                  <a:txBody>
                    <a:bodyPr/>
                    <a:lstStyle/>
                    <a:p>
                      <a:pPr algn="l" fontAlgn="b"/>
                      <a:r>
                        <a:rPr lang="en-US" sz="1100" b="0" i="0" u="none" strike="noStrike">
                          <a:solidFill>
                            <a:srgbClr val="000000"/>
                          </a:solidFill>
                          <a:latin typeface="Calibri"/>
                        </a:rPr>
                        <a:t> </a:t>
                      </a:r>
                    </a:p>
                  </a:txBody>
                  <a:tcPr marL="6048" marR="6048" marT="604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7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gridSpan="4">
                  <a:txBody>
                    <a:bodyPr/>
                    <a:lstStyle/>
                    <a:p>
                      <a:pPr algn="l" fontAlgn="b"/>
                      <a:r>
                        <a:rPr lang="en-US" sz="1100" b="1" i="0" u="none" strike="noStrike" dirty="0">
                          <a:solidFill>
                            <a:srgbClr val="000000"/>
                          </a:solidFill>
                          <a:latin typeface="Calibri"/>
                        </a:rPr>
                        <a:t>TOTAL DUE WITH LATE CHARGE</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6048" marR="6048" marT="6048" marB="0" anchor="b">
                    <a:lnL>
                      <a:noFill/>
                    </a:lnL>
                    <a:lnR>
                      <a:noFill/>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sz="1100" b="1" i="0" u="none" strike="noStrike" dirty="0">
                          <a:solidFill>
                            <a:srgbClr val="000000"/>
                          </a:solidFill>
                          <a:latin typeface="Calibri"/>
                        </a:rPr>
                        <a:t> $      325.50 </a:t>
                      </a:r>
                    </a:p>
                  </a:txBody>
                  <a:tcPr marL="6048" marR="6048" marT="6048"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700" b="0" i="0" u="none" strike="noStrike" dirty="0">
                          <a:solidFill>
                            <a:srgbClr val="000000"/>
                          </a:solidFill>
                          <a:latin typeface="Calibri"/>
                        </a:rPr>
                        <a:t> </a:t>
                      </a:r>
                    </a:p>
                  </a:txBody>
                  <a:tcPr marL="6048" marR="6048" marT="6048"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534400" cy="1371600"/>
          </a:xfrm>
        </p:spPr>
        <p:txBody>
          <a:bodyPr/>
          <a:lstStyle/>
          <a:p>
            <a:pPr algn="ctr"/>
            <a:r>
              <a:rPr lang="en-US" sz="4800" dirty="0" smtClean="0"/>
              <a:t>Basic Distributions</a:t>
            </a:r>
            <a:endParaRPr lang="en-US" sz="4800" dirty="0"/>
          </a:p>
        </p:txBody>
      </p:sp>
      <p:sp>
        <p:nvSpPr>
          <p:cNvPr id="6" name="Content Placeholder 5"/>
          <p:cNvSpPr>
            <a:spLocks noGrp="1"/>
          </p:cNvSpPr>
          <p:nvPr>
            <p:ph idx="1"/>
          </p:nvPr>
        </p:nvSpPr>
        <p:spPr>
          <a:xfrm>
            <a:off x="304800" y="1524000"/>
            <a:ext cx="8574088" cy="4684713"/>
          </a:xfrm>
        </p:spPr>
        <p:txBody>
          <a:bodyPr/>
          <a:lstStyle/>
          <a:p>
            <a:pPr marL="565150">
              <a:buNone/>
            </a:pPr>
            <a:r>
              <a:rPr lang="en-US" sz="2800" dirty="0" smtClean="0"/>
              <a:t>ADDITIONAL INFORMATION: </a:t>
            </a:r>
          </a:p>
          <a:p>
            <a:pPr marL="565150"/>
            <a:r>
              <a:rPr lang="en-US" sz="3200" dirty="0" smtClean="0"/>
              <a:t>General Distribution Statute - </a:t>
            </a:r>
            <a:r>
              <a:rPr lang="en-US" sz="2800" dirty="0" smtClean="0"/>
              <a:t>PC 1463.001</a:t>
            </a:r>
          </a:p>
          <a:p>
            <a:pPr marL="565150">
              <a:buNone/>
            </a:pPr>
            <a:endParaRPr lang="en-US" sz="1200" dirty="0" smtClean="0"/>
          </a:p>
          <a:p>
            <a:pPr marL="565150"/>
            <a:r>
              <a:rPr lang="en-US" sz="3200" dirty="0" smtClean="0"/>
              <a:t>Preparing for Calculations  – </a:t>
            </a:r>
            <a:r>
              <a:rPr lang="en-US" sz="2800" dirty="0" smtClean="0"/>
              <a:t>Information Needed to Gather</a:t>
            </a:r>
          </a:p>
          <a:p>
            <a:pPr marL="565150">
              <a:buNone/>
            </a:pPr>
            <a:endParaRPr lang="en-US" sz="1200" dirty="0" smtClean="0"/>
          </a:p>
          <a:p>
            <a:pPr marL="565150"/>
            <a:r>
              <a:rPr lang="en-US" sz="3200" dirty="0" smtClean="0"/>
              <a:t>Basic Distribution Examples – </a:t>
            </a:r>
            <a:r>
              <a:rPr lang="en-US" sz="2800" dirty="0" smtClean="0"/>
              <a:t>Using IAS Testing Spreadsheets </a:t>
            </a:r>
          </a:p>
          <a:p>
            <a:endParaRPr lang="en-US" dirty="0"/>
          </a:p>
        </p:txBody>
      </p:sp>
      <p:sp>
        <p:nvSpPr>
          <p:cNvPr id="4" name="Slide Number Placeholder 3"/>
          <p:cNvSpPr>
            <a:spLocks noGrp="1"/>
          </p:cNvSpPr>
          <p:nvPr>
            <p:ph type="sldNum" sz="quarter" idx="12"/>
          </p:nvPr>
        </p:nvSpPr>
        <p:spPr/>
        <p:txBody>
          <a:bodyPr/>
          <a:lstStyle/>
          <a:p>
            <a:fld id="{ABAB9E0B-D1FB-4339-B0F2-A9BEA2E7D030}"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down)">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600" dirty="0" smtClean="0"/>
              <a:t>General Distribution Statute</a:t>
            </a:r>
            <a:endParaRPr lang="en-US" sz="4600" dirty="0"/>
          </a:p>
        </p:txBody>
      </p:sp>
      <p:sp>
        <p:nvSpPr>
          <p:cNvPr id="3" name="Content Placeholder 2"/>
          <p:cNvSpPr>
            <a:spLocks noGrp="1"/>
          </p:cNvSpPr>
          <p:nvPr>
            <p:ph idx="1"/>
          </p:nvPr>
        </p:nvSpPr>
        <p:spPr>
          <a:xfrm>
            <a:off x="417512" y="1524000"/>
            <a:ext cx="8726488" cy="4608514"/>
          </a:xfrm>
        </p:spPr>
        <p:txBody>
          <a:bodyPr/>
          <a:lstStyle/>
          <a:p>
            <a:pPr>
              <a:buClr>
                <a:schemeClr val="tx1"/>
              </a:buClr>
            </a:pPr>
            <a:r>
              <a:rPr lang="en-US" sz="2600" dirty="0" smtClean="0">
                <a:solidFill>
                  <a:srgbClr val="FFFF66"/>
                </a:solidFill>
              </a:rPr>
              <a:t>PC 1463.001 </a:t>
            </a:r>
            <a:r>
              <a:rPr lang="en-US" sz="2600" dirty="0" smtClean="0"/>
              <a:t>dictates monthly distribution of the fines, penalties, service charges, and allocations collected and deposited with the county:</a:t>
            </a:r>
          </a:p>
          <a:p>
            <a:pPr marL="741363" lvl="1" indent="-284163">
              <a:buClr>
                <a:schemeClr val="tx1"/>
              </a:buClr>
              <a:buFont typeface="+mj-lt"/>
              <a:buAutoNum type="arabicPeriod"/>
            </a:pPr>
            <a:r>
              <a:rPr lang="en-US" sz="2000" dirty="0" smtClean="0"/>
              <a:t>State and local penalties, special penalties, service charges, and allocations are transferred to proper funds.</a:t>
            </a:r>
          </a:p>
          <a:p>
            <a:pPr marL="741363" lvl="1" indent="-284163">
              <a:buClr>
                <a:schemeClr val="tx1"/>
              </a:buClr>
              <a:buFont typeface="+mj-lt"/>
              <a:buAutoNum type="arabicPeriod"/>
            </a:pPr>
            <a:r>
              <a:rPr lang="en-US" sz="2000" dirty="0" smtClean="0"/>
              <a:t>Base fines subject to specific distributions per other sections are distributed to the specified funds.</a:t>
            </a:r>
          </a:p>
          <a:p>
            <a:pPr marL="741363" lvl="1" indent="-284163">
              <a:buClr>
                <a:schemeClr val="tx1"/>
              </a:buClr>
              <a:buFont typeface="+mj-lt"/>
              <a:buAutoNum type="arabicPeriod"/>
            </a:pPr>
            <a:r>
              <a:rPr lang="en-US" sz="2000" dirty="0" smtClean="0"/>
              <a:t>Base fines not subject to specific distributions and from county arrests are distributed 100% to county.</a:t>
            </a:r>
          </a:p>
          <a:p>
            <a:pPr marL="741363" lvl="1" indent="-284163">
              <a:buClr>
                <a:schemeClr val="tx1"/>
              </a:buClr>
              <a:buFont typeface="+mj-lt"/>
              <a:buAutoNum type="arabicPeriod"/>
            </a:pPr>
            <a:r>
              <a:rPr lang="en-US" sz="2000" dirty="0" smtClean="0"/>
              <a:t>Base fines not subject to specific distributions and from city arrests are split between city and county pursuant to PC 1463.002.  </a:t>
            </a:r>
          </a:p>
          <a:p>
            <a:pPr marL="741363" lvl="1" indent="-47625">
              <a:buClr>
                <a:schemeClr val="tx1"/>
              </a:buClr>
              <a:buNone/>
            </a:pPr>
            <a:r>
              <a:rPr lang="en-US" sz="1800" dirty="0" smtClean="0">
                <a:solidFill>
                  <a:srgbClr val="FFFF66"/>
                </a:solidFill>
              </a:rPr>
              <a:t>Appendix C</a:t>
            </a:r>
          </a:p>
          <a:p>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838200"/>
          </a:xfrm>
        </p:spPr>
        <p:txBody>
          <a:bodyPr/>
          <a:lstStyle/>
          <a:p>
            <a:pPr algn="ctr"/>
            <a:r>
              <a:rPr lang="en-US" sz="4400" dirty="0" smtClean="0"/>
              <a:t>Preparing for the Calculations</a:t>
            </a:r>
            <a:endParaRPr lang="en-US" sz="4400" dirty="0"/>
          </a:p>
        </p:txBody>
      </p:sp>
      <p:sp>
        <p:nvSpPr>
          <p:cNvPr id="3" name="Content Placeholder 2"/>
          <p:cNvSpPr>
            <a:spLocks noGrp="1"/>
          </p:cNvSpPr>
          <p:nvPr>
            <p:ph idx="1"/>
          </p:nvPr>
        </p:nvSpPr>
        <p:spPr>
          <a:xfrm>
            <a:off x="457200" y="1371599"/>
            <a:ext cx="8229600" cy="4760915"/>
          </a:xfrm>
        </p:spPr>
        <p:txBody>
          <a:bodyPr/>
          <a:lstStyle/>
          <a:p>
            <a:pPr>
              <a:buNone/>
            </a:pPr>
            <a:r>
              <a:rPr lang="en-US" sz="2800" dirty="0" smtClean="0"/>
              <a:t>Step 1. </a:t>
            </a:r>
            <a:r>
              <a:rPr lang="en-US" sz="2800" dirty="0" smtClean="0">
                <a:solidFill>
                  <a:srgbClr val="F8F8F8"/>
                </a:solidFill>
              </a:rPr>
              <a:t>Gather Information </a:t>
            </a:r>
            <a:r>
              <a:rPr lang="en-US" sz="2800" dirty="0" smtClean="0">
                <a:solidFill>
                  <a:srgbClr val="FFFF66"/>
                </a:solidFill>
              </a:rPr>
              <a:t>(from the case management system/case file) </a:t>
            </a:r>
            <a:r>
              <a:rPr lang="en-US" sz="2800" dirty="0" smtClean="0">
                <a:solidFill>
                  <a:srgbClr val="F8F8F8"/>
                </a:solidFill>
              </a:rPr>
              <a:t>including:</a:t>
            </a:r>
          </a:p>
          <a:p>
            <a:pPr marL="630238" lvl="1" indent="-225425">
              <a:buClr>
                <a:schemeClr val="tx1"/>
              </a:buClr>
            </a:pPr>
            <a:r>
              <a:rPr lang="en-US" sz="2400" dirty="0" smtClean="0"/>
              <a:t>Codes violated</a:t>
            </a:r>
          </a:p>
          <a:p>
            <a:pPr marL="630238" lvl="1" indent="-225425">
              <a:buClr>
                <a:schemeClr val="tx1"/>
              </a:buClr>
            </a:pPr>
            <a:r>
              <a:rPr lang="en-US" sz="2400" dirty="0" smtClean="0"/>
              <a:t>Violation date and conviction date</a:t>
            </a:r>
          </a:p>
          <a:p>
            <a:pPr marL="630238" lvl="1" indent="-225425">
              <a:buClr>
                <a:schemeClr val="tx1"/>
              </a:buClr>
            </a:pPr>
            <a:r>
              <a:rPr lang="en-US" sz="2400" dirty="0" smtClean="0"/>
              <a:t>Disposition on each count (conviction, dismissed, traffic school)</a:t>
            </a:r>
          </a:p>
          <a:p>
            <a:pPr marL="630238" lvl="1" indent="-225425">
              <a:buClr>
                <a:schemeClr val="tx1"/>
              </a:buClr>
            </a:pPr>
            <a:r>
              <a:rPr lang="en-US" sz="2400" dirty="0" smtClean="0"/>
              <a:t>Prior violations</a:t>
            </a:r>
          </a:p>
          <a:p>
            <a:pPr marL="630238" lvl="1" indent="-225425">
              <a:buClr>
                <a:schemeClr val="tx1"/>
              </a:buClr>
            </a:pPr>
            <a:r>
              <a:rPr lang="en-US" sz="2400" dirty="0" smtClean="0"/>
              <a:t>Base fine and enhancements </a:t>
            </a:r>
            <a:r>
              <a:rPr lang="en-US" sz="2400" dirty="0" smtClean="0">
                <a:solidFill>
                  <a:srgbClr val="FFFF66"/>
                </a:solidFill>
              </a:rPr>
              <a:t>for total base fine</a:t>
            </a:r>
            <a:endParaRPr lang="en-US" sz="2400" dirty="0" smtClean="0"/>
          </a:p>
          <a:p>
            <a:pPr marL="630238" lvl="1" indent="-225425">
              <a:buClr>
                <a:schemeClr val="tx1"/>
              </a:buClr>
            </a:pPr>
            <a:r>
              <a:rPr lang="en-US" sz="2400" dirty="0" smtClean="0"/>
              <a:t>Arresting agency</a:t>
            </a:r>
          </a:p>
          <a:p>
            <a:pPr lvl="1">
              <a:buNone/>
            </a:pPr>
            <a:endParaRPr lang="en-US" sz="2400" dirty="0" smtClean="0"/>
          </a:p>
          <a:p>
            <a:pPr lvl="2"/>
            <a:endParaRPr lang="en-US" sz="2000" dirty="0" smtClean="0"/>
          </a:p>
          <a:p>
            <a:pPr>
              <a:buNone/>
            </a:pPr>
            <a:endParaRPr lang="en-US" dirty="0" smtClean="0"/>
          </a:p>
          <a:p>
            <a:pPr>
              <a:buNone/>
            </a:pPr>
            <a:endParaRPr lang="en-US" dirty="0" smtClean="0"/>
          </a:p>
          <a:p>
            <a:pPr>
              <a:buNone/>
            </a:pPr>
            <a:endParaRPr lang="en-US" sz="3200" dirty="0" smtClean="0">
              <a:solidFill>
                <a:srgbClr val="FF0000"/>
              </a:solidFill>
            </a:endParaRPr>
          </a:p>
          <a:p>
            <a:pPr>
              <a:buNone/>
            </a:pPr>
            <a:endParaRPr lang="en-US" sz="3200" dirty="0" smtClean="0"/>
          </a:p>
          <a:p>
            <a:pPr>
              <a:buNone/>
            </a:pPr>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14400"/>
          </a:xfrm>
        </p:spPr>
        <p:txBody>
          <a:bodyPr/>
          <a:lstStyle/>
          <a:p>
            <a:pPr algn="ctr"/>
            <a:r>
              <a:rPr lang="en-US" sz="4400" dirty="0" smtClean="0"/>
              <a:t>Preparing for the Calculations</a:t>
            </a:r>
            <a:endParaRPr lang="en-US" sz="4400" dirty="0"/>
          </a:p>
        </p:txBody>
      </p:sp>
      <p:sp>
        <p:nvSpPr>
          <p:cNvPr id="3" name="Content Placeholder 2"/>
          <p:cNvSpPr>
            <a:spLocks noGrp="1"/>
          </p:cNvSpPr>
          <p:nvPr>
            <p:ph idx="1"/>
          </p:nvPr>
        </p:nvSpPr>
        <p:spPr>
          <a:xfrm>
            <a:off x="493712" y="1371600"/>
            <a:ext cx="8421688" cy="4913315"/>
          </a:xfrm>
        </p:spPr>
        <p:txBody>
          <a:bodyPr/>
          <a:lstStyle/>
          <a:p>
            <a:pPr>
              <a:buNone/>
            </a:pPr>
            <a:r>
              <a:rPr lang="en-US" sz="2800" dirty="0" smtClean="0"/>
              <a:t>Step 2. </a:t>
            </a:r>
            <a:r>
              <a:rPr lang="en-US" sz="2800" dirty="0" smtClean="0">
                <a:solidFill>
                  <a:srgbClr val="F8F8F8"/>
                </a:solidFill>
              </a:rPr>
              <a:t>Obtain County Board of Supervisors resolutions</a:t>
            </a:r>
            <a:r>
              <a:rPr lang="en-US" sz="2800" dirty="0" smtClean="0"/>
              <a:t> for the following penalties and assessments,</a:t>
            </a:r>
            <a:r>
              <a:rPr lang="en-US" sz="2800" dirty="0" smtClean="0">
                <a:solidFill>
                  <a:schemeClr val="accent6">
                    <a:lumMod val="40000"/>
                    <a:lumOff val="60000"/>
                  </a:schemeClr>
                </a:solidFill>
              </a:rPr>
              <a:t> </a:t>
            </a:r>
            <a:r>
              <a:rPr lang="en-US" sz="2800" dirty="0" smtClean="0">
                <a:solidFill>
                  <a:srgbClr val="FFFF66"/>
                </a:solidFill>
              </a:rPr>
              <a:t>if applicable</a:t>
            </a:r>
            <a:r>
              <a:rPr lang="en-US" sz="2800" dirty="0" smtClean="0"/>
              <a:t>:</a:t>
            </a:r>
          </a:p>
          <a:p>
            <a:pPr marL="574675" indent="-234950">
              <a:buClr>
                <a:schemeClr val="tx1"/>
              </a:buClr>
            </a:pPr>
            <a:r>
              <a:rPr lang="en-US" sz="2000" dirty="0" smtClean="0">
                <a:solidFill>
                  <a:srgbClr val="F8F8F8"/>
                </a:solidFill>
              </a:rPr>
              <a:t>GC 76000 – County Penalty of $7 per 10</a:t>
            </a:r>
          </a:p>
          <a:p>
            <a:pPr marL="574675" indent="-234950">
              <a:buClr>
                <a:schemeClr val="tx1"/>
              </a:buClr>
            </a:pPr>
            <a:r>
              <a:rPr lang="en-US" sz="2000" dirty="0" smtClean="0">
                <a:solidFill>
                  <a:srgbClr val="F8F8F8"/>
                </a:solidFill>
              </a:rPr>
              <a:t>GC 76000.5 – EMS Additional Penalty of $2 per 10</a:t>
            </a:r>
          </a:p>
          <a:p>
            <a:pPr marL="574675" indent="-234950">
              <a:buClr>
                <a:schemeClr val="tx1"/>
              </a:buClr>
            </a:pPr>
            <a:r>
              <a:rPr lang="en-US" sz="2000" dirty="0" smtClean="0">
                <a:solidFill>
                  <a:srgbClr val="F8F8F8"/>
                </a:solidFill>
              </a:rPr>
              <a:t>PC 1463.13 – Alcohol &amp; Drug Assessment (up to $150)</a:t>
            </a:r>
          </a:p>
          <a:p>
            <a:pPr marL="574675" indent="-234950">
              <a:buClr>
                <a:schemeClr val="tx1"/>
              </a:buClr>
            </a:pPr>
            <a:r>
              <a:rPr lang="en-US" sz="2000" dirty="0" smtClean="0">
                <a:solidFill>
                  <a:srgbClr val="F8F8F8"/>
                </a:solidFill>
              </a:rPr>
              <a:t>PC 1463.16 – DUI Program Special Account ($50)</a:t>
            </a:r>
          </a:p>
          <a:p>
            <a:pPr marL="574675" indent="-234950">
              <a:buClr>
                <a:schemeClr val="tx1"/>
              </a:buClr>
            </a:pPr>
            <a:r>
              <a:rPr lang="en-US" sz="2000" dirty="0" smtClean="0">
                <a:solidFill>
                  <a:srgbClr val="F8F8F8"/>
                </a:solidFill>
              </a:rPr>
              <a:t>PC 1463.18 – DUI Indemnity Allocation ($20)</a:t>
            </a:r>
          </a:p>
          <a:p>
            <a:pPr marL="574675" indent="-234950">
              <a:buClr>
                <a:schemeClr val="tx1"/>
              </a:buClr>
            </a:pPr>
            <a:r>
              <a:rPr lang="en-US" sz="2000" dirty="0" smtClean="0">
                <a:solidFill>
                  <a:srgbClr val="F8F8F8"/>
                </a:solidFill>
              </a:rPr>
              <a:t>PC 1463.14(b) – DUI Lab Test Penalty (up to $50)</a:t>
            </a:r>
          </a:p>
          <a:p>
            <a:pPr marL="574675" indent="-234950">
              <a:buClr>
                <a:schemeClr val="tx1"/>
              </a:buClr>
            </a:pPr>
            <a:r>
              <a:rPr lang="en-US" sz="2000" dirty="0" smtClean="0">
                <a:solidFill>
                  <a:srgbClr val="F8F8F8"/>
                </a:solidFill>
              </a:rPr>
              <a:t>PC 1202.4(l) – County Collection Fee (up to 10% of Restitution fine)</a:t>
            </a:r>
          </a:p>
          <a:p>
            <a:endParaRPr lang="en-US" sz="2400" dirty="0" smtClean="0">
              <a:solidFill>
                <a:schemeClr val="accent4">
                  <a:lumMod val="20000"/>
                  <a:lumOff val="80000"/>
                </a:schemeClr>
              </a:solidFill>
            </a:endParaRPr>
          </a:p>
          <a:p>
            <a:endParaRPr lang="en-US" sz="3600" dirty="0" smtClean="0">
              <a:solidFill>
                <a:schemeClr val="accent4">
                  <a:lumMod val="20000"/>
                  <a:lumOff val="80000"/>
                </a:schemeClr>
              </a:solidFill>
            </a:endParaRPr>
          </a:p>
          <a:p>
            <a:endParaRPr lang="en-US" sz="3200" dirty="0">
              <a:solidFill>
                <a:schemeClr val="accent4">
                  <a:lumMod val="20000"/>
                  <a:lumOff val="80000"/>
                </a:schemeClr>
              </a:solidFill>
            </a:endParaRPr>
          </a:p>
        </p:txBody>
      </p:sp>
      <p:sp>
        <p:nvSpPr>
          <p:cNvPr id="6" name="Slide Number Placeholder 5"/>
          <p:cNvSpPr>
            <a:spLocks noGrp="1"/>
          </p:cNvSpPr>
          <p:nvPr>
            <p:ph type="sldNum" sz="quarter" idx="12"/>
          </p:nvPr>
        </p:nvSpPr>
        <p:spPr/>
        <p:txBody>
          <a:bodyPr/>
          <a:lstStyle/>
          <a:p>
            <a:fld id="{CD02BB1F-1D6F-4064-ABB2-98B9D85B3A4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838200"/>
          </a:xfrm>
        </p:spPr>
        <p:txBody>
          <a:bodyPr/>
          <a:lstStyle/>
          <a:p>
            <a:pPr algn="ctr"/>
            <a:r>
              <a:rPr lang="en-US" sz="4400" dirty="0" smtClean="0"/>
              <a:t>Preparing for the Calculations</a:t>
            </a:r>
            <a:endParaRPr lang="en-US" sz="4400" dirty="0"/>
          </a:p>
        </p:txBody>
      </p:sp>
      <p:sp>
        <p:nvSpPr>
          <p:cNvPr id="3" name="Content Placeholder 2"/>
          <p:cNvSpPr>
            <a:spLocks noGrp="1"/>
          </p:cNvSpPr>
          <p:nvPr>
            <p:ph idx="1"/>
          </p:nvPr>
        </p:nvSpPr>
        <p:spPr>
          <a:xfrm>
            <a:off x="457200" y="1371600"/>
            <a:ext cx="8497888" cy="4989514"/>
          </a:xfrm>
        </p:spPr>
        <p:txBody>
          <a:bodyPr/>
          <a:lstStyle/>
          <a:p>
            <a:pPr lvl="1" indent="-742950">
              <a:buNone/>
            </a:pPr>
            <a:r>
              <a:rPr lang="en-US" sz="2800" dirty="0" smtClean="0"/>
              <a:t>Step 3. Determine </a:t>
            </a:r>
            <a:r>
              <a:rPr lang="en-US" sz="2800" dirty="0" smtClean="0">
                <a:solidFill>
                  <a:srgbClr val="FFFF66"/>
                </a:solidFill>
              </a:rPr>
              <a:t>Other Distribution Factors</a:t>
            </a:r>
            <a:r>
              <a:rPr lang="en-US" sz="2800" dirty="0" smtClean="0"/>
              <a:t>:</a:t>
            </a:r>
          </a:p>
          <a:p>
            <a:pPr marL="574675" lvl="1" indent="-234950">
              <a:buClr>
                <a:schemeClr val="tx1"/>
              </a:buClr>
            </a:pPr>
            <a:r>
              <a:rPr lang="en-US" sz="2400" dirty="0" smtClean="0"/>
              <a:t>Case-specific</a:t>
            </a:r>
          </a:p>
          <a:p>
            <a:pPr marL="914400" lvl="1" indent="-339725">
              <a:buClr>
                <a:schemeClr val="tx1"/>
              </a:buClr>
            </a:pPr>
            <a:r>
              <a:rPr lang="en-US" sz="2000" dirty="0" smtClean="0"/>
              <a:t>Standard or Top-Down total fine</a:t>
            </a:r>
          </a:p>
          <a:p>
            <a:pPr marL="914400" lvl="1" indent="-339725">
              <a:buClr>
                <a:schemeClr val="tx1"/>
              </a:buClr>
            </a:pPr>
            <a:r>
              <a:rPr lang="en-US" sz="2000" dirty="0" smtClean="0"/>
              <a:t>Installment payments </a:t>
            </a:r>
            <a:endParaRPr lang="en-US" sz="2000" dirty="0" smtClean="0">
              <a:solidFill>
                <a:srgbClr val="FFFF66"/>
              </a:solidFill>
            </a:endParaRPr>
          </a:p>
          <a:p>
            <a:pPr marL="574675" indent="-234950">
              <a:buClr>
                <a:schemeClr val="tx1"/>
              </a:buClr>
            </a:pPr>
            <a:r>
              <a:rPr lang="en-US" sz="2400" dirty="0" smtClean="0"/>
              <a:t>Court-specific</a:t>
            </a:r>
          </a:p>
          <a:p>
            <a:pPr marL="914400" lvl="2" indent="-339725">
              <a:buClr>
                <a:schemeClr val="tx1"/>
              </a:buClr>
            </a:pPr>
            <a:r>
              <a:rPr lang="en-US" sz="2000" dirty="0" smtClean="0"/>
              <a:t>Court administrative fee on </a:t>
            </a:r>
            <a:r>
              <a:rPr lang="en-US" sz="2000" u="sng" dirty="0" smtClean="0">
                <a:solidFill>
                  <a:srgbClr val="FFFF66"/>
                </a:solidFill>
              </a:rPr>
              <a:t>subsequent</a:t>
            </a:r>
            <a:r>
              <a:rPr lang="en-US" sz="2000" dirty="0" smtClean="0"/>
              <a:t> convictions of VC violations </a:t>
            </a:r>
            <a:r>
              <a:rPr lang="en-US" sz="2000" dirty="0" smtClean="0">
                <a:solidFill>
                  <a:srgbClr val="FFFF66"/>
                </a:solidFill>
              </a:rPr>
              <a:t>(DMV Admin Fee under VC 40508.6 (a) = up to $10)</a:t>
            </a:r>
          </a:p>
          <a:p>
            <a:pPr marL="914400" indent="-339725">
              <a:buClr>
                <a:schemeClr val="tx1"/>
              </a:buClr>
            </a:pPr>
            <a:r>
              <a:rPr lang="en-US" sz="2000" dirty="0" smtClean="0"/>
              <a:t>Status of indebtedness </a:t>
            </a:r>
            <a:r>
              <a:rPr lang="en-US" sz="2000" dirty="0" smtClean="0">
                <a:solidFill>
                  <a:srgbClr val="FFFF66"/>
                </a:solidFill>
              </a:rPr>
              <a:t>(effects GC 76100 LCCF)</a:t>
            </a:r>
          </a:p>
          <a:p>
            <a:pPr>
              <a:buNone/>
            </a:pPr>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590800"/>
          </a:xfrm>
        </p:spPr>
        <p:txBody>
          <a:bodyPr/>
          <a:lstStyle/>
          <a:p>
            <a:r>
              <a:rPr lang="en-US" dirty="0" smtClean="0"/>
              <a:t>Distribution Spreadsheets </a:t>
            </a:r>
            <a:br>
              <a:rPr lang="en-US" dirty="0" smtClean="0"/>
            </a:br>
            <a:r>
              <a:rPr lang="en-US" sz="4800" dirty="0" smtClean="0"/>
              <a:t>Used by IAS Audits</a:t>
            </a:r>
            <a:endParaRPr lang="en-US" sz="4800" dirty="0"/>
          </a:p>
        </p:txBody>
      </p:sp>
      <p:sp>
        <p:nvSpPr>
          <p:cNvPr id="3" name="Subtitle 2"/>
          <p:cNvSpPr>
            <a:spLocks noGrp="1"/>
          </p:cNvSpPr>
          <p:nvPr>
            <p:ph type="subTitle" idx="1"/>
          </p:nvPr>
        </p:nvSpPr>
        <p:spPr>
          <a:xfrm>
            <a:off x="838200" y="3733800"/>
            <a:ext cx="7543800" cy="2057400"/>
          </a:xfrm>
        </p:spPr>
        <p:txBody>
          <a:bodyPr/>
          <a:lstStyle/>
          <a:p>
            <a:pPr algn="l"/>
            <a:r>
              <a:rPr lang="en-US" sz="2000" dirty="0" smtClean="0"/>
              <a:t>Disclaimer: All spreadsheets have been updated to reflect what we believe are the statutes in effect as of </a:t>
            </a:r>
            <a:r>
              <a:rPr lang="en-US" sz="2000" dirty="0" smtClean="0">
                <a:solidFill>
                  <a:srgbClr val="FFFF66"/>
                </a:solidFill>
              </a:rPr>
              <a:t>TODAY.</a:t>
            </a:r>
            <a:r>
              <a:rPr lang="en-US" sz="2000" dirty="0" smtClean="0">
                <a:solidFill>
                  <a:srgbClr val="FF0000"/>
                </a:solidFill>
              </a:rPr>
              <a:t>  </a:t>
            </a:r>
            <a:r>
              <a:rPr lang="en-US" sz="2000" dirty="0" smtClean="0"/>
              <a:t>Thus, they are subject to change based on laws that are effective subsequent to today’s training.  When using the spreadsheets, be sure the fines, penalties, and fees reflect the statutes in effect for the period being reviewed.</a:t>
            </a:r>
            <a:endParaRPr lang="en-US" sz="2000" dirty="0"/>
          </a:p>
        </p:txBody>
      </p:sp>
      <p:sp>
        <p:nvSpPr>
          <p:cNvPr id="5" name="Slide Number Placeholder 4"/>
          <p:cNvSpPr>
            <a:spLocks noGrp="1"/>
          </p:cNvSpPr>
          <p:nvPr>
            <p:ph type="sldNum" sz="quarter" idx="4"/>
          </p:nvPr>
        </p:nvSpPr>
        <p:spPr>
          <a:xfrm>
            <a:off x="6858000" y="6248400"/>
            <a:ext cx="1905000" cy="457200"/>
          </a:xfrm>
        </p:spPr>
        <p:txBody>
          <a:bodyPr/>
          <a:lstStyle/>
          <a:p>
            <a:fld id="{EBE7665E-A054-426B-90B4-86C8DC2CDF0F}" type="slidenum">
              <a:rPr lang="en-US" smtClean="0">
                <a:solidFill>
                  <a:schemeClr val="accent3">
                    <a:lumMod val="20000"/>
                    <a:lumOff val="80000"/>
                  </a:schemeClr>
                </a:solidFill>
              </a:rPr>
              <a:pPr/>
              <a:t>26</a:t>
            </a:fld>
            <a:endParaRPr lang="en-US">
              <a:solidFill>
                <a:schemeClr val="accent3">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lstStyle/>
          <a:p>
            <a:pPr algn="ctr"/>
            <a:r>
              <a:rPr lang="en-US" sz="4800" dirty="0" smtClean="0"/>
              <a:t>Distribution Spreadsheets</a:t>
            </a:r>
            <a:r>
              <a:rPr lang="en-US" dirty="0" smtClean="0"/>
              <a:t> </a:t>
            </a:r>
            <a:endParaRPr lang="en-US" dirty="0"/>
          </a:p>
        </p:txBody>
      </p:sp>
      <p:sp>
        <p:nvSpPr>
          <p:cNvPr id="3" name="Content Placeholder 2"/>
          <p:cNvSpPr>
            <a:spLocks noGrp="1"/>
          </p:cNvSpPr>
          <p:nvPr>
            <p:ph idx="1"/>
          </p:nvPr>
        </p:nvSpPr>
        <p:spPr>
          <a:xfrm>
            <a:off x="381000" y="1600200"/>
            <a:ext cx="8497888" cy="4532314"/>
          </a:xfrm>
        </p:spPr>
        <p:txBody>
          <a:bodyPr/>
          <a:lstStyle/>
          <a:p>
            <a:pPr marL="404813" indent="-404813"/>
            <a:r>
              <a:rPr lang="en-US" sz="3200" dirty="0" smtClean="0"/>
              <a:t>Speeding Bail Forfeiture</a:t>
            </a:r>
          </a:p>
          <a:p>
            <a:pPr marL="796925" indent="-392113"/>
            <a:r>
              <a:rPr lang="en-US" sz="2400" dirty="0" smtClean="0"/>
              <a:t>#1 County arrest, Prior Violation (DEMO)</a:t>
            </a:r>
          </a:p>
          <a:p>
            <a:pPr marL="796925" indent="-392113"/>
            <a:r>
              <a:rPr lang="en-US" sz="2400" dirty="0" smtClean="0"/>
              <a:t>#2 City arrest, Odd base fine</a:t>
            </a:r>
          </a:p>
          <a:p>
            <a:pPr marL="404813" indent="-404813"/>
            <a:r>
              <a:rPr lang="en-US" sz="3200" dirty="0" smtClean="0"/>
              <a:t>Proof of Correction </a:t>
            </a:r>
          </a:p>
          <a:p>
            <a:pPr marL="404813" indent="-404813"/>
            <a:r>
              <a:rPr lang="en-US" sz="3200" dirty="0" smtClean="0"/>
              <a:t>Domestic Violence</a:t>
            </a:r>
            <a:endParaRPr lang="en-US" sz="32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3886200"/>
          </a:xfrm>
        </p:spPr>
        <p:txBody>
          <a:bodyPr/>
          <a:lstStyle/>
          <a:p>
            <a:pPr algn="ctr"/>
            <a:r>
              <a:rPr lang="en-US" sz="4800" dirty="0" smtClean="0"/>
              <a:t>Speeding Bail Forfeiture </a:t>
            </a:r>
            <a:br>
              <a:rPr lang="en-US" sz="4800" dirty="0" smtClean="0"/>
            </a:br>
            <a:r>
              <a:rPr lang="en-US" sz="4800" dirty="0" smtClean="0"/>
              <a:t>Spreadsheet</a:t>
            </a:r>
            <a:br>
              <a:rPr lang="en-US" sz="4800" dirty="0" smtClean="0"/>
            </a:br>
            <a:r>
              <a:rPr lang="en-US" sz="4000" dirty="0" smtClean="0"/>
              <a:t/>
            </a:r>
            <a:br>
              <a:rPr lang="en-US" sz="4000" dirty="0" smtClean="0"/>
            </a:br>
            <a:r>
              <a:rPr lang="en-US" sz="3200" dirty="0" smtClean="0"/>
              <a:t>Case Example #1</a:t>
            </a:r>
            <a:r>
              <a:rPr lang="en-US" sz="4400" dirty="0" smtClean="0"/>
              <a:t/>
            </a:r>
            <a:br>
              <a:rPr lang="en-US" sz="4400" dirty="0" smtClean="0"/>
            </a:br>
            <a:r>
              <a:rPr lang="en-US" sz="2400" dirty="0" smtClean="0"/>
              <a:t/>
            </a:r>
            <a:br>
              <a:rPr lang="en-US" sz="2400" dirty="0" smtClean="0"/>
            </a:br>
            <a:r>
              <a:rPr lang="en-US" sz="2400" dirty="0" smtClean="0"/>
              <a:t>County Arrest</a:t>
            </a:r>
            <a:br>
              <a:rPr lang="en-US" sz="2400" dirty="0" smtClean="0"/>
            </a:br>
            <a:r>
              <a:rPr lang="en-US" sz="2400" dirty="0" smtClean="0"/>
              <a:t>Even Base Fine</a:t>
            </a:r>
            <a:br>
              <a:rPr lang="en-US" sz="2400" dirty="0" smtClean="0"/>
            </a:br>
            <a:r>
              <a:rPr lang="en-US" sz="2400" dirty="0" smtClean="0"/>
              <a:t>Prior VC Violation</a:t>
            </a:r>
            <a:br>
              <a:rPr lang="en-US" sz="2400" dirty="0" smtClean="0"/>
            </a:br>
            <a:endParaRPr lang="en-US" sz="2400" dirty="0"/>
          </a:p>
        </p:txBody>
      </p:sp>
      <p:sp>
        <p:nvSpPr>
          <p:cNvPr id="11" name="Content Placeholder 10"/>
          <p:cNvSpPr>
            <a:spLocks noGrp="1"/>
          </p:cNvSpPr>
          <p:nvPr>
            <p:ph idx="1"/>
          </p:nvPr>
        </p:nvSpPr>
        <p:spPr>
          <a:xfrm>
            <a:off x="228600" y="4724400"/>
            <a:ext cx="8726488" cy="1066799"/>
          </a:xfrm>
        </p:spPr>
        <p:txBody>
          <a:bodyPr/>
          <a:lstStyle/>
          <a:p>
            <a:pPr algn="ctr">
              <a:buNone/>
            </a:pPr>
            <a:r>
              <a:rPr lang="en-US" sz="2800" b="1" dirty="0" smtClean="0">
                <a:solidFill>
                  <a:srgbClr val="FFFF66"/>
                </a:solidFill>
              </a:rPr>
              <a:t>WATCH OUT FOR:  </a:t>
            </a:r>
            <a:r>
              <a:rPr lang="en-US" sz="2800" i="1" dirty="0" smtClean="0"/>
              <a:t>NOT correctly applying enhancement for priors and 2% state court automation</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371600"/>
          </a:xfrm>
        </p:spPr>
        <p:txBody>
          <a:bodyPr/>
          <a:lstStyle/>
          <a:p>
            <a:pPr algn="ctr"/>
            <a:r>
              <a:rPr lang="en-US" sz="4400" dirty="0" smtClean="0"/>
              <a:t>Information for Speeding</a:t>
            </a:r>
            <a:br>
              <a:rPr lang="en-US" sz="4400" dirty="0" smtClean="0"/>
            </a:br>
            <a:r>
              <a:rPr lang="en-US" sz="4400" dirty="0" smtClean="0"/>
              <a:t>Case Example #1</a:t>
            </a:r>
            <a:endParaRPr lang="en-US" sz="4400" dirty="0"/>
          </a:p>
        </p:txBody>
      </p:sp>
      <p:sp>
        <p:nvSpPr>
          <p:cNvPr id="3" name="Content Placeholder 2"/>
          <p:cNvSpPr>
            <a:spLocks noGrp="1"/>
          </p:cNvSpPr>
          <p:nvPr>
            <p:ph idx="1"/>
          </p:nvPr>
        </p:nvSpPr>
        <p:spPr>
          <a:xfrm>
            <a:off x="762000" y="1828800"/>
            <a:ext cx="7659688" cy="4227513"/>
          </a:xfrm>
        </p:spPr>
        <p:txBody>
          <a:bodyPr/>
          <a:lstStyle/>
          <a:p>
            <a:pPr>
              <a:buNone/>
            </a:pPr>
            <a:r>
              <a:rPr lang="en-US" sz="2400" b="1" dirty="0" smtClean="0"/>
              <a:t>Case Information</a:t>
            </a:r>
            <a:r>
              <a:rPr lang="en-US" sz="2400" dirty="0" smtClean="0"/>
              <a:t>:</a:t>
            </a:r>
          </a:p>
          <a:p>
            <a:r>
              <a:rPr lang="en-US" sz="2000" dirty="0" smtClean="0"/>
              <a:t>Violation Date = 1/10/2013</a:t>
            </a:r>
          </a:p>
          <a:p>
            <a:r>
              <a:rPr lang="en-US" sz="2000" dirty="0" smtClean="0"/>
              <a:t>Disposition Date = 2/10/2013</a:t>
            </a:r>
          </a:p>
          <a:p>
            <a:r>
              <a:rPr lang="en-US" sz="2000" dirty="0" smtClean="0"/>
              <a:t>Arresting Agency = County Sherriff</a:t>
            </a:r>
          </a:p>
          <a:p>
            <a:pPr lvl="1"/>
            <a:r>
              <a:rPr lang="en-US" sz="1600" dirty="0" smtClean="0"/>
              <a:t>% Split between County and City (Refer to PC 1463.002)</a:t>
            </a:r>
          </a:p>
          <a:p>
            <a:r>
              <a:rPr lang="en-US" sz="2000" dirty="0" smtClean="0"/>
              <a:t>Violation = VC 22349(a) 16-25 Over 65 MPH</a:t>
            </a:r>
          </a:p>
          <a:p>
            <a:r>
              <a:rPr lang="en-US" sz="2000" dirty="0" smtClean="0"/>
              <a:t>Violation Type = Infraction</a:t>
            </a:r>
          </a:p>
          <a:p>
            <a:r>
              <a:rPr lang="en-US" sz="2000" dirty="0" smtClean="0"/>
              <a:t>Disposition = Bail Forfeiture</a:t>
            </a:r>
          </a:p>
          <a:p>
            <a:r>
              <a:rPr lang="en-US" sz="2000" dirty="0" smtClean="0"/>
              <a:t>Prior VC Conviction = 1</a:t>
            </a:r>
          </a:p>
          <a:p>
            <a:r>
              <a:rPr lang="en-US" sz="2000" dirty="0" smtClean="0"/>
              <a:t>UB&amp;PS = $70 Base Fine</a:t>
            </a:r>
          </a:p>
          <a:p>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752600"/>
            <a:ext cx="8726488" cy="4572000"/>
          </a:xfrm>
        </p:spPr>
        <p:txBody>
          <a:bodyPr/>
          <a:lstStyle/>
          <a:p>
            <a:pPr algn="ctr">
              <a:buNone/>
            </a:pPr>
            <a:r>
              <a:rPr lang="en-US" sz="1800" dirty="0" smtClean="0"/>
              <a:t>Base Fine + Base Fine Enhancements</a:t>
            </a:r>
          </a:p>
          <a:p>
            <a:pPr algn="ctr">
              <a:buNone/>
            </a:pPr>
            <a:r>
              <a:rPr lang="en-US" sz="1800" dirty="0" smtClean="0"/>
              <a:t>=</a:t>
            </a:r>
          </a:p>
          <a:p>
            <a:pPr algn="ctr">
              <a:buNone/>
            </a:pPr>
            <a:r>
              <a:rPr lang="en-US" sz="2000" b="1" dirty="0" smtClean="0"/>
              <a:t>Total Base Fine</a:t>
            </a:r>
          </a:p>
          <a:p>
            <a:pPr algn="ctr">
              <a:buNone/>
            </a:pPr>
            <a:r>
              <a:rPr lang="en-US" sz="1800" dirty="0" smtClean="0"/>
              <a:t>+</a:t>
            </a:r>
          </a:p>
          <a:p>
            <a:pPr algn="ctr">
              <a:buNone/>
            </a:pPr>
            <a:r>
              <a:rPr lang="en-US" sz="1800" dirty="0" smtClean="0"/>
              <a:t>State and Local Penalties</a:t>
            </a:r>
          </a:p>
          <a:p>
            <a:pPr algn="ctr">
              <a:buNone/>
            </a:pPr>
            <a:r>
              <a:rPr lang="en-US" sz="1800" dirty="0" smtClean="0"/>
              <a:t>=</a:t>
            </a:r>
          </a:p>
          <a:p>
            <a:pPr algn="ctr">
              <a:buNone/>
            </a:pPr>
            <a:r>
              <a:rPr lang="en-US" sz="2200" b="1" dirty="0" smtClean="0"/>
              <a:t>Initial Penalty</a:t>
            </a:r>
          </a:p>
          <a:p>
            <a:pPr algn="ctr">
              <a:buNone/>
            </a:pPr>
            <a:r>
              <a:rPr lang="en-US" sz="1800" dirty="0" smtClean="0"/>
              <a:t>+</a:t>
            </a:r>
          </a:p>
          <a:p>
            <a:pPr algn="ctr">
              <a:buNone/>
            </a:pPr>
            <a:r>
              <a:rPr lang="en-US" sz="1800" dirty="0" smtClean="0"/>
              <a:t>Surcharge, Fees, and Assessments</a:t>
            </a:r>
          </a:p>
          <a:p>
            <a:pPr algn="ctr">
              <a:buNone/>
            </a:pPr>
            <a:r>
              <a:rPr lang="en-US" sz="1800" dirty="0" smtClean="0"/>
              <a:t>=</a:t>
            </a:r>
          </a:p>
          <a:p>
            <a:pPr algn="ctr">
              <a:buNone/>
            </a:pPr>
            <a:r>
              <a:rPr lang="en-US" sz="2400" b="1" dirty="0" smtClean="0"/>
              <a:t>Total Bail or Fine</a:t>
            </a: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143000"/>
          </a:xfrm>
        </p:spPr>
        <p:txBody>
          <a:bodyPr/>
          <a:lstStyle/>
          <a:p>
            <a:pPr algn="ctr"/>
            <a:r>
              <a:rPr lang="en-US" sz="4400" dirty="0" smtClean="0"/>
              <a:t>Information for Speeding</a:t>
            </a:r>
            <a:br>
              <a:rPr lang="en-US" sz="4400" dirty="0" smtClean="0"/>
            </a:br>
            <a:r>
              <a:rPr lang="en-US" sz="4400" dirty="0" smtClean="0"/>
              <a:t>Case Example #1</a:t>
            </a:r>
            <a:endParaRPr lang="en-US" sz="4400" dirty="0"/>
          </a:p>
        </p:txBody>
      </p:sp>
      <p:sp>
        <p:nvSpPr>
          <p:cNvPr id="3" name="Content Placeholder 2"/>
          <p:cNvSpPr>
            <a:spLocks noGrp="1"/>
          </p:cNvSpPr>
          <p:nvPr>
            <p:ph idx="1"/>
          </p:nvPr>
        </p:nvSpPr>
        <p:spPr>
          <a:xfrm>
            <a:off x="685800" y="1524000"/>
            <a:ext cx="7543800" cy="4837113"/>
          </a:xfrm>
        </p:spPr>
        <p:txBody>
          <a:bodyPr/>
          <a:lstStyle/>
          <a:p>
            <a:pPr>
              <a:buNone/>
            </a:pPr>
            <a:r>
              <a:rPr lang="en-US" sz="2400" b="1" dirty="0" smtClean="0"/>
              <a:t>Local BOS Penalties:</a:t>
            </a:r>
          </a:p>
          <a:p>
            <a:r>
              <a:rPr lang="en-US" sz="1800" dirty="0" smtClean="0"/>
              <a:t>LCCF = $2</a:t>
            </a:r>
          </a:p>
          <a:p>
            <a:r>
              <a:rPr lang="en-US" sz="1800" dirty="0" smtClean="0"/>
              <a:t>LCJF = $2</a:t>
            </a:r>
          </a:p>
          <a:p>
            <a:r>
              <a:rPr lang="en-US" sz="1800" dirty="0" smtClean="0"/>
              <a:t>EMS = $1</a:t>
            </a:r>
          </a:p>
          <a:p>
            <a:r>
              <a:rPr lang="en-US" sz="1800" dirty="0" smtClean="0"/>
              <a:t>DNA = $1</a:t>
            </a:r>
          </a:p>
          <a:p>
            <a:r>
              <a:rPr lang="en-US" sz="1800" dirty="0" smtClean="0"/>
              <a:t>Auto Fingerprint = $1</a:t>
            </a:r>
          </a:p>
          <a:p>
            <a:r>
              <a:rPr lang="en-US" sz="1800" dirty="0" smtClean="0"/>
              <a:t>Additional EMS = $2</a:t>
            </a:r>
          </a:p>
          <a:p>
            <a:pPr>
              <a:buNone/>
            </a:pPr>
            <a:r>
              <a:rPr lang="en-US" sz="2400" b="1" dirty="0" smtClean="0"/>
              <a:t>Court Fees:</a:t>
            </a:r>
          </a:p>
          <a:p>
            <a:r>
              <a:rPr lang="en-US" sz="1800" dirty="0" smtClean="0"/>
              <a:t>DMV Administrative Fee = $10</a:t>
            </a:r>
          </a:p>
          <a:p>
            <a:r>
              <a:rPr lang="en-US" sz="1800" dirty="0" smtClean="0"/>
              <a:t>Night Court Fee = $1</a:t>
            </a:r>
          </a:p>
          <a:p>
            <a:pPr>
              <a:buNone/>
            </a:pPr>
            <a:r>
              <a:rPr lang="en-US" sz="2400" b="1" dirty="0" smtClean="0"/>
              <a:t>Court Distributions:  </a:t>
            </a:r>
            <a:r>
              <a:rPr lang="en-US" sz="1800" dirty="0" smtClean="0"/>
              <a:t>Entered on spreadsheet from court CMS </a:t>
            </a:r>
            <a:endParaRPr lang="en-US" sz="24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371600"/>
          </a:xfrm>
        </p:spPr>
        <p:txBody>
          <a:bodyPr/>
          <a:lstStyle/>
          <a:p>
            <a:pPr algn="ctr"/>
            <a:endParaRPr lang="en-US" sz="4400" dirty="0"/>
          </a:p>
        </p:txBody>
      </p:sp>
      <p:sp>
        <p:nvSpPr>
          <p:cNvPr id="5" name="Slide Number Placeholder 4"/>
          <p:cNvSpPr>
            <a:spLocks noGrp="1"/>
          </p:cNvSpPr>
          <p:nvPr>
            <p:ph type="sldNum" sz="quarter" idx="12"/>
          </p:nvPr>
        </p:nvSpPr>
        <p:spPr/>
        <p:txBody>
          <a:bodyPr/>
          <a:lstStyle/>
          <a:p>
            <a:fld id="{AA227681-1438-459A-AF32-8F280AA76810}" type="slidenum">
              <a:rPr lang="en-US" smtClean="0"/>
              <a:pPr/>
              <a:t>31</a:t>
            </a:fld>
            <a:endParaRPr lang="en-US"/>
          </a:p>
        </p:txBody>
      </p:sp>
      <p:graphicFrame>
        <p:nvGraphicFramePr>
          <p:cNvPr id="151555" name="Object 3"/>
          <p:cNvGraphicFramePr>
            <a:graphicFrameLocks noChangeAspect="1"/>
          </p:cNvGraphicFramePr>
          <p:nvPr/>
        </p:nvGraphicFramePr>
        <p:xfrm>
          <a:off x="228600" y="177800"/>
          <a:ext cx="8763000" cy="6502400"/>
        </p:xfrm>
        <a:graphic>
          <a:graphicData uri="http://schemas.openxmlformats.org/presentationml/2006/ole">
            <p:oleObj spid="_x0000_s151555" name="Worksheet" r:id="rId4" imgW="11972976" imgH="9639313" progId="Excel.Sheet.12">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32</a:t>
            </a:fld>
            <a:endParaRPr lang="en-US"/>
          </a:p>
        </p:txBody>
      </p:sp>
      <p:graphicFrame>
        <p:nvGraphicFramePr>
          <p:cNvPr id="98309" name="Object 5"/>
          <p:cNvGraphicFramePr>
            <a:graphicFrameLocks noChangeAspect="1"/>
          </p:cNvGraphicFramePr>
          <p:nvPr/>
        </p:nvGraphicFramePr>
        <p:xfrm>
          <a:off x="152400" y="81229"/>
          <a:ext cx="8839200" cy="6759921"/>
        </p:xfrm>
        <a:graphic>
          <a:graphicData uri="http://schemas.openxmlformats.org/presentationml/2006/ole">
            <p:oleObj spid="_x0000_s98309" name="Worksheet" r:id="rId4" imgW="11972976" imgH="10115645" progId="Excel.Sheet.12">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534400" cy="1371600"/>
          </a:xfrm>
        </p:spPr>
        <p:txBody>
          <a:bodyPr/>
          <a:lstStyle/>
          <a:p>
            <a:pPr algn="ctr"/>
            <a:r>
              <a:rPr lang="en-US" sz="4800" dirty="0" smtClean="0"/>
              <a:t>Speeding Bail Forfeiture </a:t>
            </a:r>
            <a:br>
              <a:rPr lang="en-US" sz="4800" dirty="0" smtClean="0"/>
            </a:br>
            <a:r>
              <a:rPr lang="en-US" sz="4800" dirty="0" smtClean="0"/>
              <a:t>Spreadsheet</a:t>
            </a:r>
            <a:r>
              <a:rPr lang="en-US" sz="4400" dirty="0" smtClean="0"/>
              <a:t/>
            </a:r>
            <a:br>
              <a:rPr lang="en-US" sz="4400" dirty="0" smtClean="0"/>
            </a:br>
            <a:r>
              <a:rPr lang="en-US" sz="4400" dirty="0" smtClean="0"/>
              <a:t/>
            </a:r>
            <a:br>
              <a:rPr lang="en-US" sz="4400" dirty="0" smtClean="0"/>
            </a:br>
            <a:r>
              <a:rPr lang="en-US" sz="3200" dirty="0" smtClean="0"/>
              <a:t>City Arrest</a:t>
            </a:r>
            <a:br>
              <a:rPr lang="en-US" sz="3200" dirty="0" smtClean="0"/>
            </a:br>
            <a:r>
              <a:rPr lang="en-US" sz="3200" dirty="0" smtClean="0"/>
              <a:t>Odd Base Fine</a:t>
            </a:r>
            <a:endParaRPr lang="en-US" sz="3200" dirty="0"/>
          </a:p>
        </p:txBody>
      </p:sp>
      <p:sp>
        <p:nvSpPr>
          <p:cNvPr id="11" name="Content Placeholder 10"/>
          <p:cNvSpPr>
            <a:spLocks noGrp="1"/>
          </p:cNvSpPr>
          <p:nvPr>
            <p:ph idx="1"/>
          </p:nvPr>
        </p:nvSpPr>
        <p:spPr>
          <a:xfrm>
            <a:off x="228600" y="4419600"/>
            <a:ext cx="8726488" cy="1066799"/>
          </a:xfrm>
        </p:spPr>
        <p:txBody>
          <a:bodyPr/>
          <a:lstStyle/>
          <a:p>
            <a:pPr algn="ctr">
              <a:buNone/>
            </a:pPr>
            <a:r>
              <a:rPr lang="en-US" sz="2800" b="1" dirty="0" smtClean="0">
                <a:solidFill>
                  <a:srgbClr val="FFFF66"/>
                </a:solidFill>
              </a:rPr>
              <a:t>WATCH OUT FOR:  </a:t>
            </a:r>
            <a:r>
              <a:rPr lang="en-US" sz="2800" i="1" dirty="0" smtClean="0"/>
              <a:t>Round up base fine for penalties, but NOT for 20% surcharge </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34</a:t>
            </a:fld>
            <a:endParaRPr lang="en-US"/>
          </a:p>
        </p:txBody>
      </p:sp>
      <p:graphicFrame>
        <p:nvGraphicFramePr>
          <p:cNvPr id="99335" name="Object 7"/>
          <p:cNvGraphicFramePr>
            <a:graphicFrameLocks noChangeAspect="1"/>
          </p:cNvGraphicFramePr>
          <p:nvPr/>
        </p:nvGraphicFramePr>
        <p:xfrm>
          <a:off x="152400" y="81076"/>
          <a:ext cx="8839200" cy="6756544"/>
        </p:xfrm>
        <a:graphic>
          <a:graphicData uri="http://schemas.openxmlformats.org/presentationml/2006/ole">
            <p:oleObj spid="_x0000_s99335" name="Worksheet" r:id="rId4" imgW="12249184" imgH="9963262" progId="Excel.Sheet.12">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534400" cy="1371600"/>
          </a:xfrm>
        </p:spPr>
        <p:txBody>
          <a:bodyPr/>
          <a:lstStyle/>
          <a:p>
            <a:pPr algn="ctr"/>
            <a:r>
              <a:rPr lang="en-US" sz="4800" dirty="0" smtClean="0"/>
              <a:t>Proof of Correction </a:t>
            </a:r>
            <a:br>
              <a:rPr lang="en-US" sz="4800" dirty="0" smtClean="0"/>
            </a:br>
            <a:r>
              <a:rPr lang="en-US" sz="4800" dirty="0" smtClean="0"/>
              <a:t>Spreadsheet</a:t>
            </a:r>
            <a:r>
              <a:rPr lang="en-US" sz="4400" dirty="0" smtClean="0"/>
              <a:t/>
            </a:r>
            <a:br>
              <a:rPr lang="en-US" sz="4400" dirty="0" smtClean="0"/>
            </a:br>
            <a:r>
              <a:rPr lang="en-US" sz="4400" dirty="0" smtClean="0"/>
              <a:t/>
            </a:r>
            <a:br>
              <a:rPr lang="en-US" sz="4400" dirty="0" smtClean="0"/>
            </a:br>
            <a:r>
              <a:rPr lang="en-US" sz="3200" dirty="0" smtClean="0"/>
              <a:t>City Arrest</a:t>
            </a:r>
            <a:endParaRPr lang="en-US" sz="3200" dirty="0"/>
          </a:p>
        </p:txBody>
      </p:sp>
      <p:sp>
        <p:nvSpPr>
          <p:cNvPr id="11" name="Content Placeholder 10"/>
          <p:cNvSpPr>
            <a:spLocks noGrp="1"/>
          </p:cNvSpPr>
          <p:nvPr>
            <p:ph idx="1"/>
          </p:nvPr>
        </p:nvSpPr>
        <p:spPr>
          <a:xfrm>
            <a:off x="304800" y="4419600"/>
            <a:ext cx="8650288" cy="1066799"/>
          </a:xfrm>
        </p:spPr>
        <p:txBody>
          <a:bodyPr/>
          <a:lstStyle/>
          <a:p>
            <a:pPr algn="ctr">
              <a:buNone/>
            </a:pPr>
            <a:r>
              <a:rPr lang="en-US" sz="2800" b="1" dirty="0" smtClean="0">
                <a:solidFill>
                  <a:srgbClr val="FFFF66"/>
                </a:solidFill>
              </a:rPr>
              <a:t>WATCH OUT FOR:  </a:t>
            </a:r>
            <a:r>
              <a:rPr lang="en-US" sz="2800" i="1" dirty="0" smtClean="0"/>
              <a:t>The arresting agency for proper distribution of the 33% portion of the first $10</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36</a:t>
            </a:fld>
            <a:endParaRPr lang="en-US"/>
          </a:p>
        </p:txBody>
      </p:sp>
      <p:graphicFrame>
        <p:nvGraphicFramePr>
          <p:cNvPr id="101387" name="Object 11"/>
          <p:cNvGraphicFramePr>
            <a:graphicFrameLocks noChangeAspect="1"/>
          </p:cNvGraphicFramePr>
          <p:nvPr/>
        </p:nvGraphicFramePr>
        <p:xfrm>
          <a:off x="201613" y="609600"/>
          <a:ext cx="8739187" cy="5334000"/>
        </p:xfrm>
        <a:graphic>
          <a:graphicData uri="http://schemas.openxmlformats.org/presentationml/2006/ole">
            <p:oleObj spid="_x0000_s101387" name="Worksheet" r:id="rId4" imgW="11049000" imgH="5400650" progId="Excel.Sheet.8">
              <p:link updateAutomatic="1"/>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534400" cy="1371600"/>
          </a:xfrm>
        </p:spPr>
        <p:txBody>
          <a:bodyPr/>
          <a:lstStyle/>
          <a:p>
            <a:pPr algn="ctr"/>
            <a:r>
              <a:rPr lang="en-US" sz="4800" dirty="0" smtClean="0"/>
              <a:t>Domestic Violence </a:t>
            </a:r>
            <a:br>
              <a:rPr lang="en-US" sz="4800" dirty="0" smtClean="0"/>
            </a:br>
            <a:r>
              <a:rPr lang="en-US" sz="4800" dirty="0" smtClean="0"/>
              <a:t>Spreadsheet</a:t>
            </a:r>
            <a:br>
              <a:rPr lang="en-US" sz="4800" dirty="0" smtClean="0"/>
            </a:br>
            <a:r>
              <a:rPr lang="en-US" sz="4400" dirty="0" smtClean="0"/>
              <a:t/>
            </a:r>
            <a:br>
              <a:rPr lang="en-US" sz="4400" dirty="0" smtClean="0"/>
            </a:br>
            <a:r>
              <a:rPr lang="en-US" sz="3200" dirty="0" smtClean="0"/>
              <a:t>Case after 2013 Legislative Updates</a:t>
            </a:r>
            <a:endParaRPr lang="en-US" sz="3200" dirty="0"/>
          </a:p>
        </p:txBody>
      </p:sp>
      <p:sp>
        <p:nvSpPr>
          <p:cNvPr id="11" name="Content Placeholder 10"/>
          <p:cNvSpPr>
            <a:spLocks noGrp="1"/>
          </p:cNvSpPr>
          <p:nvPr>
            <p:ph idx="1"/>
          </p:nvPr>
        </p:nvSpPr>
        <p:spPr>
          <a:xfrm>
            <a:off x="304800" y="4419600"/>
            <a:ext cx="8650288" cy="1066799"/>
          </a:xfrm>
        </p:spPr>
        <p:txBody>
          <a:bodyPr/>
          <a:lstStyle/>
          <a:p>
            <a:pPr algn="ctr">
              <a:buNone/>
            </a:pPr>
            <a:r>
              <a:rPr lang="en-US" sz="2800" b="1" dirty="0" smtClean="0">
                <a:solidFill>
                  <a:srgbClr val="FFFF66"/>
                </a:solidFill>
              </a:rPr>
              <a:t>WATCH OUT FOR:  </a:t>
            </a:r>
            <a:r>
              <a:rPr lang="en-US" sz="2800" i="1" dirty="0" smtClean="0"/>
              <a:t>The case’s violation date and conviction date for correct statutory assessments</a:t>
            </a:r>
            <a:endParaRPr lang="en-US" sz="2800" i="1"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AB9E0B-D1FB-4339-B0F2-A9BEA2E7D030}" type="slidenum">
              <a:rPr lang="en-US" smtClean="0"/>
              <a:pPr/>
              <a:t>38</a:t>
            </a:fld>
            <a:endParaRPr lang="en-US"/>
          </a:p>
        </p:txBody>
      </p:sp>
      <p:graphicFrame>
        <p:nvGraphicFramePr>
          <p:cNvPr id="152580" name="Object 4"/>
          <p:cNvGraphicFramePr>
            <a:graphicFrameLocks noChangeAspect="1"/>
          </p:cNvGraphicFramePr>
          <p:nvPr/>
        </p:nvGraphicFramePr>
        <p:xfrm>
          <a:off x="180370" y="745014"/>
          <a:ext cx="8811230" cy="5350986"/>
        </p:xfrm>
        <a:graphic>
          <a:graphicData uri="http://schemas.openxmlformats.org/presentationml/2006/ole">
            <p:oleObj spid="_x0000_s152580" name="Worksheet" r:id="rId4" imgW="11687057" imgH="7096082" progId="Excel.Sheet.12">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pPr algn="ctr"/>
            <a:r>
              <a:rPr lang="en-US" sz="4800" dirty="0" smtClean="0"/>
              <a:t>BREAKOUT SESSION 2 </a:t>
            </a:r>
            <a:r>
              <a:rPr lang="en-US" sz="4600" dirty="0" smtClean="0"/>
              <a:t/>
            </a:r>
            <a:br>
              <a:rPr lang="en-US" sz="4600" dirty="0" smtClean="0"/>
            </a:br>
            <a:r>
              <a:rPr lang="en-US" sz="4600" dirty="0" smtClean="0"/>
              <a:t>Recap</a:t>
            </a:r>
            <a:endParaRPr lang="en-US" sz="4600" dirty="0"/>
          </a:p>
        </p:txBody>
      </p:sp>
      <p:sp>
        <p:nvSpPr>
          <p:cNvPr id="3" name="Content Placeholder 2"/>
          <p:cNvSpPr>
            <a:spLocks noGrp="1"/>
          </p:cNvSpPr>
          <p:nvPr>
            <p:ph idx="1"/>
          </p:nvPr>
        </p:nvSpPr>
        <p:spPr>
          <a:xfrm>
            <a:off x="381000" y="1905000"/>
            <a:ext cx="8382000" cy="4456115"/>
          </a:xfrm>
        </p:spPr>
        <p:txBody>
          <a:bodyPr/>
          <a:lstStyle/>
          <a:p>
            <a:pPr marL="457200" indent="-457200">
              <a:buNone/>
            </a:pPr>
            <a:r>
              <a:rPr lang="en-US" sz="2000" b="1" dirty="0" smtClean="0"/>
              <a:t>Covered the Following:</a:t>
            </a:r>
          </a:p>
          <a:p>
            <a:pPr marL="457200" indent="-457200">
              <a:buAutoNum type="arabicPeriod"/>
            </a:pPr>
            <a:r>
              <a:rPr lang="en-US" sz="2000" b="1" dirty="0" smtClean="0"/>
              <a:t>Standard Criminal/Traffic Fine Equation </a:t>
            </a:r>
          </a:p>
          <a:p>
            <a:pPr marL="457200" indent="-457200">
              <a:buFont typeface="+mj-lt"/>
              <a:buAutoNum type="arabicPeriod" startAt="2"/>
            </a:pPr>
            <a:r>
              <a:rPr lang="en-US" sz="2000" b="1" dirty="0" smtClean="0"/>
              <a:t>Application of 2% State Court Automation</a:t>
            </a:r>
          </a:p>
          <a:p>
            <a:pPr marL="457200" indent="-457200">
              <a:buAutoNum type="arabicPeriod" startAt="2"/>
            </a:pPr>
            <a:r>
              <a:rPr lang="en-US" sz="2000" b="1" dirty="0" smtClean="0"/>
              <a:t>Calculation of 50% Late Charge</a:t>
            </a:r>
          </a:p>
          <a:p>
            <a:pPr marL="457200" indent="-457200">
              <a:buAutoNum type="arabicPeriod" startAt="2"/>
            </a:pPr>
            <a:r>
              <a:rPr lang="en-US" sz="2000" b="1" dirty="0" smtClean="0"/>
              <a:t>Basic Distributions</a:t>
            </a:r>
          </a:p>
          <a:p>
            <a:pPr marL="457200" indent="-457200">
              <a:buAutoNum type="arabicPeriod" startAt="2"/>
            </a:pPr>
            <a:r>
              <a:rPr lang="en-US" sz="2000" b="1" dirty="0" smtClean="0"/>
              <a:t>Basic Distribution Examples:</a:t>
            </a:r>
          </a:p>
          <a:p>
            <a:pPr marL="800100">
              <a:buFont typeface="+mj-lt"/>
              <a:buAutoNum type="alphaLcPeriod"/>
            </a:pPr>
            <a:r>
              <a:rPr lang="en-US" sz="1800" dirty="0" smtClean="0"/>
              <a:t>Speeding (2 scenarios)</a:t>
            </a:r>
          </a:p>
          <a:p>
            <a:pPr marL="800100">
              <a:buFont typeface="+mj-lt"/>
              <a:buAutoNum type="alphaLcPeriod"/>
            </a:pPr>
            <a:r>
              <a:rPr lang="en-US" sz="1800" dirty="0" smtClean="0"/>
              <a:t>Proof of Correction</a:t>
            </a:r>
          </a:p>
          <a:p>
            <a:pPr marL="800100">
              <a:buFont typeface="+mj-lt"/>
              <a:buAutoNum type="alphaLcPeriod"/>
            </a:pPr>
            <a:r>
              <a:rPr lang="en-US" sz="1800" dirty="0" smtClean="0"/>
              <a:t>Domestic Violence</a:t>
            </a:r>
          </a:p>
          <a:p>
            <a:pPr marL="690563" indent="-233363"/>
            <a:endParaRPr lang="en-US" sz="2000" dirty="0" smtClean="0"/>
          </a:p>
          <a:p>
            <a:pPr marL="457200" indent="-457200">
              <a:buAutoNum type="arabicPeriod"/>
            </a:pPr>
            <a:endParaRPr lang="en-US" sz="20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828800"/>
            <a:ext cx="8726488" cy="4572000"/>
          </a:xfrm>
        </p:spPr>
        <p:txBody>
          <a:bodyPr/>
          <a:lstStyle/>
          <a:p>
            <a:pPr algn="ctr">
              <a:buNone/>
            </a:pPr>
            <a:r>
              <a:rPr lang="en-US" sz="2400" b="1" dirty="0" smtClean="0">
                <a:solidFill>
                  <a:srgbClr val="F8F8F8"/>
                </a:solidFill>
              </a:rPr>
              <a:t>Base Fine + Base Fine Enhancements</a:t>
            </a:r>
          </a:p>
          <a:p>
            <a:pPr algn="ctr">
              <a:buNone/>
            </a:pPr>
            <a:r>
              <a:rPr lang="en-US" sz="1800" dirty="0" smtClean="0">
                <a:solidFill>
                  <a:srgbClr val="F8F8F8"/>
                </a:solidFill>
              </a:rPr>
              <a:t>=</a:t>
            </a:r>
          </a:p>
          <a:p>
            <a:pPr algn="ctr">
              <a:buNone/>
            </a:pPr>
            <a:r>
              <a:rPr lang="en-US" sz="1800" b="1" dirty="0" smtClean="0">
                <a:solidFill>
                  <a:srgbClr val="F8F8F8"/>
                </a:solidFill>
              </a:rPr>
              <a:t>Total Base Fine</a:t>
            </a:r>
          </a:p>
          <a:p>
            <a:pPr algn="ctr">
              <a:buNone/>
            </a:pPr>
            <a:r>
              <a:rPr lang="en-US" sz="1800" dirty="0" smtClean="0"/>
              <a:t>+</a:t>
            </a:r>
          </a:p>
          <a:p>
            <a:pPr algn="ctr">
              <a:buNone/>
            </a:pPr>
            <a:r>
              <a:rPr lang="en-US" sz="1800" dirty="0" smtClean="0"/>
              <a:t>State and Local Penalties</a:t>
            </a:r>
          </a:p>
          <a:p>
            <a:pPr algn="ctr">
              <a:buNone/>
            </a:pPr>
            <a:r>
              <a:rPr lang="en-US" sz="1800" dirty="0" smtClean="0"/>
              <a:t>=</a:t>
            </a:r>
          </a:p>
          <a:p>
            <a:pPr algn="ctr">
              <a:buNone/>
            </a:pPr>
            <a:r>
              <a:rPr lang="en-US" sz="2000" b="1" dirty="0" smtClean="0"/>
              <a:t>Initial Penalty</a:t>
            </a:r>
          </a:p>
          <a:p>
            <a:pPr algn="ctr">
              <a:buNone/>
            </a:pPr>
            <a:r>
              <a:rPr lang="en-US" sz="1800" dirty="0" smtClean="0"/>
              <a:t>+</a:t>
            </a:r>
          </a:p>
          <a:p>
            <a:pPr algn="ctr">
              <a:buNone/>
            </a:pPr>
            <a:r>
              <a:rPr lang="en-US" sz="1800" dirty="0" smtClean="0"/>
              <a:t>Surcharge, Fees, and Assessments</a:t>
            </a:r>
          </a:p>
          <a:p>
            <a:pPr algn="ctr">
              <a:buNone/>
            </a:pPr>
            <a:r>
              <a:rPr lang="en-US" sz="1800" dirty="0" smtClean="0"/>
              <a:t>=</a:t>
            </a:r>
          </a:p>
          <a:p>
            <a:pPr algn="ctr">
              <a:buNone/>
            </a:pPr>
            <a:r>
              <a:rPr lang="en-US" sz="2200" b="1" dirty="0" smtClean="0"/>
              <a:t>Total Bail or Fine</a:t>
            </a: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dirty="0" smtClean="0"/>
              <a:t>BREAKOUT SESSION 2</a:t>
            </a:r>
            <a:endParaRPr lang="en-US" dirty="0"/>
          </a:p>
        </p:txBody>
      </p:sp>
      <p:sp>
        <p:nvSpPr>
          <p:cNvPr id="3" name="Content Placeholder 2"/>
          <p:cNvSpPr>
            <a:spLocks noGrp="1"/>
          </p:cNvSpPr>
          <p:nvPr>
            <p:ph idx="1"/>
          </p:nvPr>
        </p:nvSpPr>
        <p:spPr>
          <a:xfrm>
            <a:off x="685800" y="2438399"/>
            <a:ext cx="7659688" cy="2362201"/>
          </a:xfrm>
        </p:spPr>
        <p:txBody>
          <a:bodyPr/>
          <a:lstStyle/>
          <a:p>
            <a:pPr algn="ctr">
              <a:buNone/>
            </a:pPr>
            <a:r>
              <a:rPr lang="en-US" dirty="0" smtClean="0"/>
              <a:t>Basic Distribution Calculations</a:t>
            </a:r>
          </a:p>
          <a:p>
            <a:pPr algn="ctr">
              <a:buNone/>
            </a:pPr>
            <a:r>
              <a:rPr lang="en-US" b="1" dirty="0" smtClean="0">
                <a:solidFill>
                  <a:srgbClr val="FFFF66"/>
                </a:solidFill>
              </a:rPr>
              <a:t>QUESTIONS?</a:t>
            </a:r>
            <a:endParaRPr lang="en-US" b="1" dirty="0">
              <a:solidFill>
                <a:srgbClr val="FFFF66"/>
              </a:solidFill>
            </a:endParaRPr>
          </a:p>
        </p:txBody>
      </p:sp>
      <p:sp>
        <p:nvSpPr>
          <p:cNvPr id="6" name="Slide Number Placeholder 5"/>
          <p:cNvSpPr>
            <a:spLocks noGrp="1"/>
          </p:cNvSpPr>
          <p:nvPr>
            <p:ph type="sldNum" sz="quarter" idx="12"/>
          </p:nvPr>
        </p:nvSpPr>
        <p:spPr/>
        <p:txBody>
          <a:bodyPr/>
          <a:lstStyle/>
          <a:p>
            <a:fld id="{CD02BB1F-1D6F-4064-ABB2-98B9D85B3A42}"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229600" cy="1143000"/>
          </a:xfrm>
        </p:spPr>
        <p:txBody>
          <a:bodyPr/>
          <a:lstStyle/>
          <a:p>
            <a:r>
              <a:rPr lang="en-US" sz="4800" dirty="0" smtClean="0"/>
              <a:t>End Of</a:t>
            </a:r>
            <a:br>
              <a:rPr lang="en-US" sz="4800" dirty="0" smtClean="0"/>
            </a:br>
            <a:r>
              <a:rPr lang="en-US" sz="5400" dirty="0" smtClean="0"/>
              <a:t>BREAKOUT SESSION 2</a:t>
            </a:r>
            <a:endParaRPr lang="en-US" sz="5400" dirty="0"/>
          </a:p>
        </p:txBody>
      </p:sp>
      <p:sp>
        <p:nvSpPr>
          <p:cNvPr id="3" name="Subtitle 2"/>
          <p:cNvSpPr>
            <a:spLocks noGrp="1"/>
          </p:cNvSpPr>
          <p:nvPr>
            <p:ph type="subTitle" idx="1"/>
          </p:nvPr>
        </p:nvSpPr>
        <p:spPr>
          <a:xfrm>
            <a:off x="685800" y="3733800"/>
            <a:ext cx="7772400" cy="1752600"/>
          </a:xfrm>
        </p:spPr>
        <p:txBody>
          <a:bodyPr/>
          <a:lstStyle/>
          <a:p>
            <a:r>
              <a:rPr lang="en-US" dirty="0" smtClean="0"/>
              <a:t>Basic Distribution Calculations</a:t>
            </a:r>
          </a:p>
        </p:txBody>
      </p:sp>
      <p:sp>
        <p:nvSpPr>
          <p:cNvPr id="6" name="Slide Number Placeholder 5"/>
          <p:cNvSpPr>
            <a:spLocks noGrp="1"/>
          </p:cNvSpPr>
          <p:nvPr>
            <p:ph type="sldNum" sz="quarter" idx="4"/>
          </p:nvPr>
        </p:nvSpPr>
        <p:spPr/>
        <p:txBody>
          <a:bodyPr/>
          <a:lstStyle/>
          <a:p>
            <a:fld id="{EBE7665E-A054-426B-90B4-86C8DC2CDF0F}" type="slidenum">
              <a:rPr lang="en-US" smtClean="0">
                <a:solidFill>
                  <a:schemeClr val="accent3">
                    <a:lumMod val="20000"/>
                    <a:lumOff val="80000"/>
                  </a:schemeClr>
                </a:solidFill>
              </a:rPr>
              <a:pPr/>
              <a:t>41</a:t>
            </a:fld>
            <a:endParaRPr lang="en-US" dirty="0">
              <a:solidFill>
                <a:schemeClr val="accent3">
                  <a:lumMod val="20000"/>
                  <a:lumOff val="8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Base Fine or Base Bail</a:t>
            </a:r>
            <a:endParaRPr lang="en-US" sz="4800" dirty="0"/>
          </a:p>
        </p:txBody>
      </p:sp>
      <p:sp>
        <p:nvSpPr>
          <p:cNvPr id="3" name="Content Placeholder 2"/>
          <p:cNvSpPr>
            <a:spLocks noGrp="1"/>
          </p:cNvSpPr>
          <p:nvPr>
            <p:ph idx="1"/>
          </p:nvPr>
        </p:nvSpPr>
        <p:spPr>
          <a:xfrm>
            <a:off x="228600" y="1752600"/>
            <a:ext cx="8726488" cy="3962399"/>
          </a:xfrm>
        </p:spPr>
        <p:txBody>
          <a:bodyPr/>
          <a:lstStyle/>
          <a:p>
            <a:r>
              <a:rPr lang="en-US" sz="2800" dirty="0" smtClean="0"/>
              <a:t>The amount from which the additional penalties required by PC 1464; GC 70372, 76000, 76000.5, 76104.6, &amp; 76104.7; and surcharge required  by PC 1465.7 are calculated.</a:t>
            </a:r>
          </a:p>
          <a:p>
            <a:r>
              <a:rPr lang="en-US" sz="2800" dirty="0" smtClean="0"/>
              <a:t>Total bail shall not exceed statutory limits.</a:t>
            </a:r>
          </a:p>
          <a:p>
            <a:r>
              <a:rPr lang="en-US" sz="2800" dirty="0" smtClean="0"/>
              <a:t>The ‘fine’ amount of the total bail shall not exceed the limitations specified by the Vehicle Code.  </a:t>
            </a:r>
          </a:p>
          <a:p>
            <a:pPr marL="693738">
              <a:buNone/>
            </a:pPr>
            <a:r>
              <a:rPr lang="en-US" sz="2400" dirty="0" smtClean="0">
                <a:solidFill>
                  <a:srgbClr val="FFFF66"/>
                </a:solidFill>
              </a:rPr>
              <a:t>UB&amp;PS Section II, pg. iii</a:t>
            </a:r>
          </a:p>
          <a:p>
            <a:pPr>
              <a:buNone/>
            </a:pPr>
            <a:endParaRPr lang="en-US"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066800"/>
          </a:xfrm>
        </p:spPr>
        <p:txBody>
          <a:bodyPr/>
          <a:lstStyle/>
          <a:p>
            <a:pPr algn="ctr"/>
            <a:r>
              <a:rPr lang="en-US" sz="4800" dirty="0" smtClean="0"/>
              <a:t>Base Fine Enhancements</a:t>
            </a:r>
            <a:endParaRPr lang="en-US" sz="4800" dirty="0"/>
          </a:p>
        </p:txBody>
      </p:sp>
      <p:sp>
        <p:nvSpPr>
          <p:cNvPr id="3" name="Content Placeholder 2"/>
          <p:cNvSpPr>
            <a:spLocks noGrp="1"/>
          </p:cNvSpPr>
          <p:nvPr>
            <p:ph idx="1"/>
          </p:nvPr>
        </p:nvSpPr>
        <p:spPr>
          <a:xfrm>
            <a:off x="304800" y="1295400"/>
            <a:ext cx="8534400" cy="4572000"/>
          </a:xfrm>
        </p:spPr>
        <p:txBody>
          <a:bodyPr/>
          <a:lstStyle/>
          <a:p>
            <a:r>
              <a:rPr lang="en-US" sz="2400" dirty="0" smtClean="0"/>
              <a:t>Enhancement for Prior VC Convictions </a:t>
            </a:r>
            <a:r>
              <a:rPr lang="en-US" sz="2000" dirty="0" smtClean="0">
                <a:solidFill>
                  <a:srgbClr val="FFFF66"/>
                </a:solidFill>
              </a:rPr>
              <a:t>UB&amp;PS section VII, pg. xiii</a:t>
            </a:r>
          </a:p>
          <a:p>
            <a:pPr marL="628650" indent="-285750">
              <a:buFont typeface="Arial" pitchFamily="34" charset="0"/>
              <a:buChar char="•"/>
            </a:pPr>
            <a:r>
              <a:rPr lang="en-US" sz="1800" dirty="0" smtClean="0"/>
              <a:t>$10 is added to the base fine for each “prior” conviction within 36 months of the new alleged offense.  Both the current and “prior” offense must be a moving violation for which a “point” has been assigned per Vehicle Code section 12810 or 12810.2. The $10 priors enhancement is assessed for each prior violation on a single count but is assessed only once per case.  Also, priors enhancement does not apply to traffic school cases.</a:t>
            </a:r>
          </a:p>
          <a:p>
            <a:r>
              <a:rPr lang="en-US" sz="2400" dirty="0" smtClean="0"/>
              <a:t>HS 11372.5 - Criminal Lab Fee  </a:t>
            </a:r>
            <a:r>
              <a:rPr lang="en-US" sz="2000" dirty="0" smtClean="0">
                <a:solidFill>
                  <a:srgbClr val="FFFF66"/>
                </a:solidFill>
              </a:rPr>
              <a:t>Appendix C</a:t>
            </a:r>
          </a:p>
          <a:p>
            <a:pPr marL="628650" indent="-285750">
              <a:buFont typeface="Arial" pitchFamily="34" charset="0"/>
              <a:buChar char="•"/>
            </a:pPr>
            <a:r>
              <a:rPr lang="en-US" sz="1800" dirty="0" smtClean="0"/>
              <a:t>Base fine enhancement of $50 for each violation of the HS code under subdivision (b).</a:t>
            </a:r>
          </a:p>
          <a:p>
            <a:r>
              <a:rPr lang="en-US" sz="2400" dirty="0" smtClean="0"/>
              <a:t>HS 11372.7 - County Drug Program Fee  </a:t>
            </a:r>
            <a:r>
              <a:rPr lang="en-US" sz="2000" dirty="0" smtClean="0">
                <a:solidFill>
                  <a:srgbClr val="FFFF66"/>
                </a:solidFill>
              </a:rPr>
              <a:t>Appendix C</a:t>
            </a:r>
          </a:p>
          <a:p>
            <a:pPr marL="628650" indent="-285750">
              <a:buFont typeface="Arial" pitchFamily="34" charset="0"/>
              <a:buChar char="•"/>
            </a:pPr>
            <a:r>
              <a:rPr lang="en-US" sz="1800" dirty="0" smtClean="0"/>
              <a:t>Base fine enhancement of up to $150 for each violation of the HS codes 11350 through 11392 except HS 11357(b).</a:t>
            </a:r>
          </a:p>
        </p:txBody>
      </p:sp>
      <p:sp>
        <p:nvSpPr>
          <p:cNvPr id="6" name="Slide Number Placeholder 5"/>
          <p:cNvSpPr>
            <a:spLocks noGrp="1"/>
          </p:cNvSpPr>
          <p:nvPr>
            <p:ph type="sldNum" sz="quarter" idx="12"/>
          </p:nvPr>
        </p:nvSpPr>
        <p:spPr/>
        <p:txBody>
          <a:bodyPr/>
          <a:lstStyle/>
          <a:p>
            <a:fld id="{CD02BB1F-1D6F-4064-ABB2-98B9D85B3A4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371600"/>
          </a:xfrm>
        </p:spPr>
        <p:txBody>
          <a:bodyPr/>
          <a:lstStyle/>
          <a:p>
            <a:pPr algn="ctr"/>
            <a:r>
              <a:rPr lang="en-US" sz="4600" dirty="0" smtClean="0"/>
              <a:t>Standard Criminal/Traffic Fine Equation</a:t>
            </a:r>
            <a:endParaRPr lang="en-US" sz="4600" dirty="0"/>
          </a:p>
        </p:txBody>
      </p:sp>
      <p:sp>
        <p:nvSpPr>
          <p:cNvPr id="3" name="Content Placeholder 2"/>
          <p:cNvSpPr>
            <a:spLocks noGrp="1"/>
          </p:cNvSpPr>
          <p:nvPr>
            <p:ph idx="1"/>
          </p:nvPr>
        </p:nvSpPr>
        <p:spPr>
          <a:xfrm>
            <a:off x="228600" y="1828800"/>
            <a:ext cx="8726488" cy="4572000"/>
          </a:xfrm>
        </p:spPr>
        <p:txBody>
          <a:bodyPr/>
          <a:lstStyle/>
          <a:p>
            <a:pPr algn="ctr">
              <a:buNone/>
            </a:pPr>
            <a:r>
              <a:rPr lang="en-US" sz="1800" dirty="0" smtClean="0">
                <a:solidFill>
                  <a:srgbClr val="FFFF66"/>
                </a:solidFill>
              </a:rPr>
              <a:t>Base Fine + Base Fine Enhancements</a:t>
            </a:r>
          </a:p>
          <a:p>
            <a:pPr algn="ctr">
              <a:buNone/>
            </a:pPr>
            <a:r>
              <a:rPr lang="en-US" sz="1800" dirty="0" smtClean="0">
                <a:solidFill>
                  <a:srgbClr val="FFFF66"/>
                </a:solidFill>
              </a:rPr>
              <a:t>=</a:t>
            </a:r>
          </a:p>
          <a:p>
            <a:pPr algn="ctr">
              <a:buNone/>
            </a:pPr>
            <a:r>
              <a:rPr lang="en-US" sz="1800" b="1" dirty="0" smtClean="0"/>
              <a:t>Total Base Fine</a:t>
            </a:r>
          </a:p>
          <a:p>
            <a:pPr algn="ctr">
              <a:buNone/>
            </a:pPr>
            <a:r>
              <a:rPr lang="en-US" sz="1800" dirty="0" smtClean="0"/>
              <a:t>+</a:t>
            </a:r>
          </a:p>
          <a:p>
            <a:pPr algn="ctr">
              <a:buNone/>
            </a:pPr>
            <a:r>
              <a:rPr lang="en-US" sz="2400" b="1" dirty="0" smtClean="0"/>
              <a:t>State and Local Penalties</a:t>
            </a:r>
          </a:p>
          <a:p>
            <a:pPr algn="ctr">
              <a:buNone/>
            </a:pPr>
            <a:r>
              <a:rPr lang="en-US" sz="1800" dirty="0" smtClean="0"/>
              <a:t>=</a:t>
            </a:r>
          </a:p>
          <a:p>
            <a:pPr algn="ctr">
              <a:buNone/>
            </a:pPr>
            <a:r>
              <a:rPr lang="en-US" sz="2000" b="1" dirty="0" smtClean="0">
                <a:solidFill>
                  <a:srgbClr val="F8F8F8"/>
                </a:solidFill>
              </a:rPr>
              <a:t>Initial Penalty</a:t>
            </a:r>
          </a:p>
          <a:p>
            <a:pPr algn="ctr">
              <a:buNone/>
            </a:pPr>
            <a:r>
              <a:rPr lang="en-US" sz="1800" dirty="0" smtClean="0">
                <a:solidFill>
                  <a:srgbClr val="FFFF66"/>
                </a:solidFill>
              </a:rPr>
              <a:t>+</a:t>
            </a:r>
          </a:p>
          <a:p>
            <a:pPr algn="ctr">
              <a:buNone/>
            </a:pPr>
            <a:r>
              <a:rPr lang="en-US" sz="1800" dirty="0" smtClean="0">
                <a:solidFill>
                  <a:srgbClr val="FFFF66"/>
                </a:solidFill>
              </a:rPr>
              <a:t>Surcharge, Fees, and Assessments</a:t>
            </a:r>
          </a:p>
          <a:p>
            <a:pPr algn="ctr">
              <a:buNone/>
            </a:pPr>
            <a:r>
              <a:rPr lang="en-US" sz="1800" dirty="0" smtClean="0">
                <a:solidFill>
                  <a:srgbClr val="FFFF66"/>
                </a:solidFill>
              </a:rPr>
              <a:t>=</a:t>
            </a:r>
          </a:p>
          <a:p>
            <a:pPr algn="ctr">
              <a:buNone/>
            </a:pPr>
            <a:r>
              <a:rPr lang="en-US" sz="2200" b="1" dirty="0" smtClean="0">
                <a:solidFill>
                  <a:srgbClr val="FFFF66"/>
                </a:solidFill>
              </a:rPr>
              <a:t>Total Bail or Fine</a:t>
            </a:r>
            <a:endParaRPr lang="en-US" sz="2000" b="1" dirty="0" smtClean="0">
              <a:solidFill>
                <a:srgbClr val="FFFF66"/>
              </a:solidFill>
            </a:endParaRPr>
          </a:p>
          <a:p>
            <a:pPr algn="ctr">
              <a:buNone/>
            </a:pPr>
            <a:endParaRPr lang="en-US" sz="2800" dirty="0"/>
          </a:p>
        </p:txBody>
      </p:sp>
      <p:sp>
        <p:nvSpPr>
          <p:cNvPr id="6" name="Slide Number Placeholder 5"/>
          <p:cNvSpPr>
            <a:spLocks noGrp="1"/>
          </p:cNvSpPr>
          <p:nvPr>
            <p:ph type="sldNum" sz="quarter" idx="12"/>
          </p:nvPr>
        </p:nvSpPr>
        <p:spPr/>
        <p:txBody>
          <a:bodyPr/>
          <a:lstStyle/>
          <a:p>
            <a:fld id="{CD02BB1F-1D6F-4064-ABB2-98B9D85B3A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066800"/>
          </a:xfrm>
        </p:spPr>
        <p:txBody>
          <a:bodyPr/>
          <a:lstStyle/>
          <a:p>
            <a:pPr algn="ctr"/>
            <a:r>
              <a:rPr lang="en-US" sz="4800" dirty="0" smtClean="0"/>
              <a:t>State and Local Penalties</a:t>
            </a:r>
            <a:endParaRPr lang="en-US" sz="4800" dirty="0"/>
          </a:p>
        </p:txBody>
      </p:sp>
      <p:sp>
        <p:nvSpPr>
          <p:cNvPr id="3" name="Content Placeholder 2"/>
          <p:cNvSpPr>
            <a:spLocks noGrp="1"/>
          </p:cNvSpPr>
          <p:nvPr>
            <p:ph idx="1"/>
          </p:nvPr>
        </p:nvSpPr>
        <p:spPr>
          <a:xfrm>
            <a:off x="304800" y="1828800"/>
            <a:ext cx="8650288" cy="4379915"/>
          </a:xfrm>
        </p:spPr>
        <p:txBody>
          <a:bodyPr/>
          <a:lstStyle/>
          <a:p>
            <a:r>
              <a:rPr lang="en-US" sz="2400" dirty="0" smtClean="0">
                <a:solidFill>
                  <a:srgbClr val="F8F8F8"/>
                </a:solidFill>
              </a:rPr>
              <a:t>These penalties are calculated using the “Per 10, or part of 10” factor from a </a:t>
            </a:r>
            <a:r>
              <a:rPr lang="en-US" sz="2400" b="1" dirty="0" smtClean="0">
                <a:solidFill>
                  <a:srgbClr val="FFFF66"/>
                </a:solidFill>
              </a:rPr>
              <a:t>ROUNDED UP </a:t>
            </a:r>
            <a:r>
              <a:rPr lang="en-US" sz="2400" dirty="0" smtClean="0">
                <a:solidFill>
                  <a:srgbClr val="F8F8F8"/>
                </a:solidFill>
              </a:rPr>
              <a:t>base fine. </a:t>
            </a:r>
          </a:p>
          <a:p>
            <a:r>
              <a:rPr lang="en-US" sz="2400" dirty="0" smtClean="0"/>
              <a:t>State and Local Penalties  </a:t>
            </a:r>
            <a:r>
              <a:rPr lang="en-US" sz="2000" dirty="0" smtClean="0">
                <a:solidFill>
                  <a:srgbClr val="FFFF66"/>
                </a:solidFill>
              </a:rPr>
              <a:t>UB&amp;PS Section III A, pg. iii</a:t>
            </a:r>
          </a:p>
          <a:p>
            <a:pPr marL="574675" indent="-234950"/>
            <a:r>
              <a:rPr lang="en-US" sz="1800" dirty="0" smtClean="0"/>
              <a:t>$10 per 10 PC 1464 state penalty</a:t>
            </a:r>
          </a:p>
          <a:p>
            <a:pPr marL="574675" indent="-234950"/>
            <a:r>
              <a:rPr lang="en-US" sz="1800" dirty="0" smtClean="0"/>
              <a:t>$1 per 10 GC 76104.6 county DNA Identification Fund penalty</a:t>
            </a:r>
          </a:p>
          <a:p>
            <a:pPr marL="574675" indent="-234950"/>
            <a:r>
              <a:rPr lang="en-US" sz="1800" dirty="0" smtClean="0"/>
              <a:t>$4 per 10 GC 76104.7 state DNA Identification Fund additional penalty</a:t>
            </a:r>
          </a:p>
          <a:p>
            <a:pPr marL="574675" indent="-234950"/>
            <a:r>
              <a:rPr lang="en-US" sz="1800" dirty="0" smtClean="0"/>
              <a:t>$5 per 10 GC 70372(a) state court facilities construction penalty</a:t>
            </a:r>
          </a:p>
          <a:p>
            <a:pPr marL="574675" indent="-234950"/>
            <a:r>
              <a:rPr lang="en-US" sz="1800" dirty="0" smtClean="0"/>
              <a:t>$7 per 10 GC 76000(a) county penalty per board of supervisors resolution</a:t>
            </a:r>
          </a:p>
          <a:p>
            <a:pPr marL="574675" indent="-234950"/>
            <a:r>
              <a:rPr lang="en-US" sz="1800" dirty="0" smtClean="0"/>
              <a:t>$2 per 10 GC 76000.5 emergency medical services (EMS) additional penalty per  board of supervisors resolution</a:t>
            </a:r>
          </a:p>
        </p:txBody>
      </p:sp>
      <p:sp>
        <p:nvSpPr>
          <p:cNvPr id="6" name="Slide Number Placeholder 5"/>
          <p:cNvSpPr>
            <a:spLocks noGrp="1"/>
          </p:cNvSpPr>
          <p:nvPr>
            <p:ph type="sldNum" sz="quarter" idx="12"/>
          </p:nvPr>
        </p:nvSpPr>
        <p:spPr/>
        <p:txBody>
          <a:bodyPr/>
          <a:lstStyle/>
          <a:p>
            <a:fld id="{CD02BB1F-1D6F-4064-ABB2-98B9D85B3A4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lstStyle/>
          <a:p>
            <a:pPr algn="ctr"/>
            <a:r>
              <a:rPr lang="en-US" sz="4800" dirty="0" smtClean="0"/>
              <a:t>State and Local Penalties</a:t>
            </a:r>
            <a:endParaRPr lang="en-US" sz="4800" dirty="0"/>
          </a:p>
        </p:txBody>
      </p:sp>
      <p:sp>
        <p:nvSpPr>
          <p:cNvPr id="3" name="Content Placeholder 2"/>
          <p:cNvSpPr>
            <a:spLocks noGrp="1"/>
          </p:cNvSpPr>
          <p:nvPr>
            <p:ph idx="1"/>
          </p:nvPr>
        </p:nvSpPr>
        <p:spPr>
          <a:xfrm>
            <a:off x="304800" y="1295400"/>
            <a:ext cx="8574088" cy="5029199"/>
          </a:xfrm>
        </p:spPr>
        <p:txBody>
          <a:bodyPr/>
          <a:lstStyle/>
          <a:p>
            <a:r>
              <a:rPr lang="en-US" sz="2400" dirty="0" smtClean="0"/>
              <a:t>Penal Code section 1464 - State Penalty </a:t>
            </a:r>
            <a:r>
              <a:rPr lang="en-US" sz="2000" dirty="0" smtClean="0"/>
              <a:t> </a:t>
            </a:r>
            <a:r>
              <a:rPr lang="en-US" sz="2000" dirty="0" smtClean="0">
                <a:solidFill>
                  <a:srgbClr val="FFFF66"/>
                </a:solidFill>
              </a:rPr>
              <a:t>Appendix C</a:t>
            </a:r>
          </a:p>
          <a:p>
            <a:pPr marL="627063" lvl="1" indent="-287338"/>
            <a:r>
              <a:rPr lang="en-US" sz="1800" dirty="0" smtClean="0"/>
              <a:t>A penalty of $10 per $10 (or part of $10) upon every fine, penalty, or forfeiture imposed and collected wherein 70% goes to the State and 30% goes to the County.</a:t>
            </a:r>
          </a:p>
          <a:p>
            <a:r>
              <a:rPr lang="en-US" sz="2400" dirty="0" smtClean="0"/>
              <a:t>GC 76000 (a) &amp; (e) - County Penalties  </a:t>
            </a:r>
            <a:r>
              <a:rPr lang="en-US" sz="2000" dirty="0" smtClean="0">
                <a:solidFill>
                  <a:srgbClr val="FFFF66"/>
                </a:solidFill>
              </a:rPr>
              <a:t>Appendix C</a:t>
            </a:r>
          </a:p>
          <a:p>
            <a:pPr lvl="1"/>
            <a:r>
              <a:rPr lang="en-US" sz="1800" dirty="0" smtClean="0"/>
              <a:t>A penalty of $7 per $10 (or part of $10) upon every fine, penalty, or forfeiture imposed and collected as levied by the county board of supervisors.</a:t>
            </a:r>
          </a:p>
          <a:p>
            <a:pPr lvl="1"/>
            <a:r>
              <a:rPr lang="en-US" sz="1800" dirty="0" smtClean="0"/>
              <a:t>Board resolution specifies distribution to the following: GC 76100 Courthouse Construction Fund; GC 76101 Criminal Justice Facilities Fund; GC 76102 Auto Fingerprint ID Fund; GC 76103 Forensic Lab Fund; GC 76104 EMS Fund; GC 76104.5 DNA ID Fund; and/or GC 76105 Special Purpose Fund.</a:t>
            </a:r>
          </a:p>
          <a:p>
            <a:pPr lvl="1"/>
            <a:r>
              <a:rPr lang="en-US" sz="1800" dirty="0" smtClean="0"/>
              <a:t>If </a:t>
            </a:r>
            <a:r>
              <a:rPr lang="en-US" sz="1800" b="1" dirty="0" smtClean="0">
                <a:solidFill>
                  <a:srgbClr val="FFFF66"/>
                </a:solidFill>
              </a:rPr>
              <a:t>NO</a:t>
            </a:r>
            <a:r>
              <a:rPr lang="en-US" sz="1800" dirty="0" smtClean="0">
                <a:solidFill>
                  <a:srgbClr val="FFFF66"/>
                </a:solidFill>
              </a:rPr>
              <a:t> bonded indebtedness</a:t>
            </a:r>
            <a:r>
              <a:rPr lang="en-US" sz="1800" dirty="0" smtClean="0"/>
              <a:t>, the additional penalty follows GC 76000 (e).</a:t>
            </a:r>
          </a:p>
          <a:p>
            <a:pPr lvl="1">
              <a:buNone/>
            </a:pPr>
            <a:endParaRPr lang="en-US" sz="1800" dirty="0" smtClean="0"/>
          </a:p>
          <a:p>
            <a:pPr lvl="1"/>
            <a:endParaRPr lang="en-US" sz="1800" dirty="0" smtClean="0"/>
          </a:p>
          <a:p>
            <a:pPr lvl="1"/>
            <a:endParaRPr lang="en-US" sz="1800" dirty="0" smtClean="0"/>
          </a:p>
        </p:txBody>
      </p:sp>
      <p:sp>
        <p:nvSpPr>
          <p:cNvPr id="6" name="Slide Number Placeholder 5"/>
          <p:cNvSpPr>
            <a:spLocks noGrp="1"/>
          </p:cNvSpPr>
          <p:nvPr>
            <p:ph type="sldNum" sz="quarter" idx="12"/>
          </p:nvPr>
        </p:nvSpPr>
        <p:spPr/>
        <p:txBody>
          <a:bodyPr/>
          <a:lstStyle/>
          <a:p>
            <a:fld id="{CD02BB1F-1D6F-4064-ABB2-98B9D85B3A4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OC Green">
  <a:themeElements>
    <a:clrScheme name="">
      <a:dk1>
        <a:srgbClr val="292929"/>
      </a:dk1>
      <a:lt1>
        <a:srgbClr val="F3FAFF"/>
      </a:lt1>
      <a:dk2>
        <a:srgbClr val="004F45"/>
      </a:dk2>
      <a:lt2>
        <a:srgbClr val="ECBF40"/>
      </a:lt2>
      <a:accent1>
        <a:srgbClr val="ECBF40"/>
      </a:accent1>
      <a:accent2>
        <a:srgbClr val="A50021"/>
      </a:accent2>
      <a:accent3>
        <a:srgbClr val="AAB2B0"/>
      </a:accent3>
      <a:accent4>
        <a:srgbClr val="D0D6DA"/>
      </a:accent4>
      <a:accent5>
        <a:srgbClr val="F4DCAF"/>
      </a:accent5>
      <a:accent6>
        <a:srgbClr val="95001D"/>
      </a:accent6>
      <a:hlink>
        <a:srgbClr val="2870C0"/>
      </a:hlink>
      <a:folHlink>
        <a:srgbClr val="DF6021"/>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AOC Green</Template>
  <TotalTime>4301</TotalTime>
  <Words>4918</Words>
  <Application>Microsoft Office PowerPoint</Application>
  <PresentationFormat>On-screen Show (4:3)</PresentationFormat>
  <Paragraphs>845</Paragraphs>
  <Slides>41</Slides>
  <Notes>41</Notes>
  <HiddenSlides>0</HiddenSlides>
  <MMClips>0</MMClips>
  <ScaleCrop>false</ScaleCrop>
  <HeadingPairs>
    <vt:vector size="8" baseType="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41</vt:i4>
      </vt:variant>
    </vt:vector>
  </HeadingPairs>
  <TitlesOfParts>
    <vt:vector size="44" baseType="lpstr">
      <vt:lpstr>AOC Green</vt:lpstr>
      <vt:lpstr>\\AOCSVRFS03\Divisions\Finance\Audit\SPECIAL PROJECTS\REVENUE DISTRIBUTION TRAINING\Rev Dist PP Slides\Worksheets for PP Slides\Distribution Worksheets for Training - Breakout 2.xlsx!14-POC!R1C1:R25C23</vt:lpstr>
      <vt:lpstr>Worksheet</vt:lpstr>
      <vt:lpstr>BREAKOUT SESSION 2</vt:lpstr>
      <vt:lpstr>Discussion Topics</vt:lpstr>
      <vt:lpstr>Standard Criminal/Traffic Fine Equation</vt:lpstr>
      <vt:lpstr>Standard Criminal/Traffic Fine Equation</vt:lpstr>
      <vt:lpstr>Base Fine or Base Bail</vt:lpstr>
      <vt:lpstr>Base Fine Enhancements</vt:lpstr>
      <vt:lpstr>Standard Criminal/Traffic Fine Equation</vt:lpstr>
      <vt:lpstr>State and Local Penalties</vt:lpstr>
      <vt:lpstr>State and Local Penalties</vt:lpstr>
      <vt:lpstr>Additional Penalties</vt:lpstr>
      <vt:lpstr>Additional Penalties</vt:lpstr>
      <vt:lpstr>Additional Penalties</vt:lpstr>
      <vt:lpstr>Standard Criminal/Traffic Fine Equation</vt:lpstr>
      <vt:lpstr>Surcharge</vt:lpstr>
      <vt:lpstr>Fees and Assessments</vt:lpstr>
      <vt:lpstr>Fees and Assessments</vt:lpstr>
      <vt:lpstr>Standard Criminal/Traffic Fine Equation RECAP</vt:lpstr>
      <vt:lpstr>2% State Court Automation</vt:lpstr>
      <vt:lpstr>Late Charge</vt:lpstr>
      <vt:lpstr>Slide 20</vt:lpstr>
      <vt:lpstr>Basic Distributions</vt:lpstr>
      <vt:lpstr>General Distribution Statute</vt:lpstr>
      <vt:lpstr>Preparing for the Calculations</vt:lpstr>
      <vt:lpstr>Preparing for the Calculations</vt:lpstr>
      <vt:lpstr>Preparing for the Calculations</vt:lpstr>
      <vt:lpstr>Distribution Spreadsheets  Used by IAS Audits</vt:lpstr>
      <vt:lpstr>Distribution Spreadsheets </vt:lpstr>
      <vt:lpstr>Speeding Bail Forfeiture  Spreadsheet  Case Example #1  County Arrest Even Base Fine Prior VC Violation </vt:lpstr>
      <vt:lpstr>Information for Speeding Case Example #1</vt:lpstr>
      <vt:lpstr>Information for Speeding Case Example #1</vt:lpstr>
      <vt:lpstr>Slide 31</vt:lpstr>
      <vt:lpstr>Slide 32</vt:lpstr>
      <vt:lpstr>Speeding Bail Forfeiture  Spreadsheet  City Arrest Odd Base Fine</vt:lpstr>
      <vt:lpstr>Slide 34</vt:lpstr>
      <vt:lpstr>Proof of Correction  Spreadsheet  City Arrest</vt:lpstr>
      <vt:lpstr>Slide 36</vt:lpstr>
      <vt:lpstr>Domestic Violence  Spreadsheet  Case after 2013 Legislative Updates</vt:lpstr>
      <vt:lpstr>Slide 38</vt:lpstr>
      <vt:lpstr>BREAKOUT SESSION 2  Recap</vt:lpstr>
      <vt:lpstr>BREAKOUT SESSION 2</vt:lpstr>
      <vt:lpstr>End Of BREAKOUT SESSION 2</vt:lpstr>
    </vt:vector>
  </TitlesOfParts>
  <Company>Judicial Council of California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Mollie McPhee</dc:creator>
  <cp:lastModifiedBy>olawrence</cp:lastModifiedBy>
  <cp:revision>407</cp:revision>
  <cp:lastPrinted>1601-01-01T00:00:00Z</cp:lastPrinted>
  <dcterms:created xsi:type="dcterms:W3CDTF">2003-04-08T23:31:28Z</dcterms:created>
  <dcterms:modified xsi:type="dcterms:W3CDTF">2014-04-07T20:17:49Z</dcterms:modified>
</cp:coreProperties>
</file>