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7"/>
  </p:notesMasterIdLst>
  <p:handoutMasterIdLst>
    <p:handoutMasterId r:id="rId68"/>
  </p:handoutMasterIdLst>
  <p:sldIdLst>
    <p:sldId id="376" r:id="rId2"/>
    <p:sldId id="377" r:id="rId3"/>
    <p:sldId id="378" r:id="rId4"/>
    <p:sldId id="379" r:id="rId5"/>
    <p:sldId id="365" r:id="rId6"/>
    <p:sldId id="362" r:id="rId7"/>
    <p:sldId id="363" r:id="rId8"/>
    <p:sldId id="346" r:id="rId9"/>
    <p:sldId id="364" r:id="rId10"/>
    <p:sldId id="297" r:id="rId11"/>
    <p:sldId id="381" r:id="rId12"/>
    <p:sldId id="335" r:id="rId13"/>
    <p:sldId id="382" r:id="rId14"/>
    <p:sldId id="383" r:id="rId15"/>
    <p:sldId id="384" r:id="rId16"/>
    <p:sldId id="302" r:id="rId17"/>
    <p:sldId id="264" r:id="rId18"/>
    <p:sldId id="265" r:id="rId19"/>
    <p:sldId id="368" r:id="rId20"/>
    <p:sldId id="268" r:id="rId21"/>
    <p:sldId id="361" r:id="rId22"/>
    <p:sldId id="369" r:id="rId23"/>
    <p:sldId id="270" r:id="rId24"/>
    <p:sldId id="271" r:id="rId25"/>
    <p:sldId id="370" r:id="rId26"/>
    <p:sldId id="272" r:id="rId27"/>
    <p:sldId id="273" r:id="rId28"/>
    <p:sldId id="306" r:id="rId29"/>
    <p:sldId id="274" r:id="rId30"/>
    <p:sldId id="275" r:id="rId31"/>
    <p:sldId id="373" r:id="rId32"/>
    <p:sldId id="374" r:id="rId33"/>
    <p:sldId id="308" r:id="rId34"/>
    <p:sldId id="279" r:id="rId35"/>
    <p:sldId id="280" r:id="rId36"/>
    <p:sldId id="353" r:id="rId37"/>
    <p:sldId id="354" r:id="rId38"/>
    <p:sldId id="355" r:id="rId39"/>
    <p:sldId id="299" r:id="rId40"/>
    <p:sldId id="281" r:id="rId41"/>
    <p:sldId id="309" r:id="rId42"/>
    <p:sldId id="282" r:id="rId43"/>
    <p:sldId id="310" r:id="rId44"/>
    <p:sldId id="372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00" r:id="rId53"/>
    <p:sldId id="319" r:id="rId54"/>
    <p:sldId id="375" r:id="rId55"/>
    <p:sldId id="321" r:id="rId56"/>
    <p:sldId id="322" r:id="rId57"/>
    <p:sldId id="324" r:id="rId58"/>
    <p:sldId id="348" r:id="rId59"/>
    <p:sldId id="349" r:id="rId60"/>
    <p:sldId id="301" r:id="rId61"/>
    <p:sldId id="325" r:id="rId62"/>
    <p:sldId id="326" r:id="rId63"/>
    <p:sldId id="327" r:id="rId64"/>
    <p:sldId id="357" r:id="rId65"/>
    <p:sldId id="341" r:id="rId6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110" d="100"/>
          <a:sy n="110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C0FB4-BDC5-4529-A362-3DFA738AB1B6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FABB-9E69-41AA-B44B-AF7BB28F7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1A4228-99AE-9748-A3C1-6CBFB240EBB7}" type="datetimeFigureOut">
              <a:rPr lang="en-US"/>
              <a:pPr>
                <a:defRPr/>
              </a:pPr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3B24A0-F4FD-FB42-A801-6B8C73B8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94AC8-5011-4AC5-9D3A-A4E087C36A51}" type="datetime1">
              <a:rPr lang="en-US" smtClean="0"/>
              <a:t>7/30/2014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E3F1-D305-6C48-9BDA-C6A88B8F65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FF139-7C3B-423B-A2F4-F141CDC9516B}" type="datetime1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64FD7-72D8-3648-B6DA-9778DCB7F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77C14-E972-489C-B827-63A39C44D044}" type="datetime1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F0D6-017D-DA4C-9C48-99BA5A8A4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628FE-B1BA-4B3B-B831-E48E090F5FCF}" type="datetime1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194FA-68C7-224F-865C-16AC1238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0541E-A531-4279-B81F-2FC236A020C1}" type="datetime1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728CF-8826-A74E-824A-7A645901A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D1A6B-3A59-4C97-B148-ED4683C4FF48}" type="datetime1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50244-6666-6449-9472-1C6CFF84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D7890-F749-4B61-B232-6C1C1D0E357C}" type="datetime1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988BC-9FBE-644A-B3A5-9D0B9050C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FFF92-B013-47F1-9073-FB2FBD3D3B64}" type="datetime1">
              <a:rPr lang="en-US" smtClean="0"/>
              <a:t>7/30/2014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A592F2-9803-F945-9D42-91781C430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CB5A7-9B0E-4CFD-B73C-93390B390D3E}" type="datetime1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8E27-4622-8941-BE48-1428E539A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BAD19-5D52-4FC4-B45F-B2DEB0A15EFC}" type="datetime1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2520F99-8ECB-2843-ABDB-142250E0E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1A479B62-0983-47CD-9E0D-605C4A57A6B6}" type="datetime1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9B30E-4005-1A40-A8EF-69AC0C15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0EB7225-4643-4DD7-8FDC-D20BCF129D19}" type="datetime1">
              <a:rPr lang="en-US" smtClean="0"/>
              <a:t>7/30/2014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803E63-4EA6-A547-8B6F-3C4525ECE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Limitada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de la Persona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persona son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discapacidades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desarollo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504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7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persona.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7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99" y="4655403"/>
            <a:ext cx="723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conceder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7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6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Petición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renunciar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los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honorarios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la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corte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(Request to Waive Court Fees)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9513" y="523875"/>
            <a:ext cx="1662112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3581400" y="638175"/>
            <a:ext cx="1408113" cy="885825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34563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of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5179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756025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050" y="4238625"/>
            <a:ext cx="295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200400"/>
            <a:ext cx="2837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1" y="4635500"/>
            <a:ext cx="268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persona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bajo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399" y="4003101"/>
            <a:ext cx="1438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Ciudad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06640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Código</a:t>
            </a:r>
            <a:r>
              <a:rPr lang="en-US" sz="1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Postal</a:t>
            </a:r>
            <a:endParaRPr lang="en-US" sz="1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294232" y="896357"/>
            <a:ext cx="37641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3457622">
            <a:off x="1379961" y="1699191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44225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      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basado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en los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ingresos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)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5231028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La </a:t>
            </a:r>
            <a:r>
              <a:rPr lang="en-US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fecha</a:t>
            </a:r>
            <a:r>
              <a:rPr lang="en-US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de hoy</a:t>
            </a:r>
            <a:endParaRPr lang="en-US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47271" y="5420499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Demandante</a:t>
            </a:r>
            <a:r>
              <a:rPr lang="en-US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Firmar</a:t>
            </a:r>
            <a:r>
              <a:rPr lang="en-US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Aquí</a:t>
            </a:r>
            <a:endParaRPr lang="en-US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0275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8875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rot="3457622">
            <a:off x="3888326" y="158012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3457622">
            <a:off x="5909097" y="162050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008308">
            <a:off x="2487497" y="238265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Petición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para el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nombramiento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conservador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(Petition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For Appointment of Probate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Conservator)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286000"/>
            <a:ext cx="1447800" cy="3048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2438400"/>
            <a:ext cx="838200" cy="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7711" y="251104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72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6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31127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11868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023646"/>
            <a:ext cx="2325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sz="1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528" y="2346325"/>
            <a:ext cx="4338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911475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749675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persona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bajo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850" y="512127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1150" y="5574268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8275" y="5340350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/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Nombres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los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Conservadores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5349875"/>
            <a:ext cx="159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rot="3457622">
            <a:off x="3634184" y="4032794"/>
            <a:ext cx="40539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457622">
            <a:off x="975171" y="4287658"/>
            <a:ext cx="46759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3457622">
            <a:off x="4873727" y="5488405"/>
            <a:ext cx="414397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47307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1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80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457622">
            <a:off x="1648513" y="1948105"/>
            <a:ext cx="521223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rot="3457622">
            <a:off x="4343567" y="2149528"/>
            <a:ext cx="45686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3457622">
            <a:off x="1373610" y="4941750"/>
            <a:ext cx="39250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77800" y="3222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1117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persona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bajo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)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3457622" flipH="1" flipV="1">
            <a:off x="437046" y="1889254"/>
            <a:ext cx="456062" cy="7509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818618"/>
            <a:ext cx="3892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persona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bajo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00697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endParaRPr lang="en-US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504507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 rot="3457622" flipH="1" flipV="1">
            <a:off x="426363" y="2973935"/>
            <a:ext cx="444061" cy="7981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3457622" flipH="1" flipV="1">
            <a:off x="452741" y="5579233"/>
            <a:ext cx="379913" cy="775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3457622">
            <a:off x="1591213" y="5221222"/>
            <a:ext cx="3989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3457622">
            <a:off x="2300513" y="5392978"/>
            <a:ext cx="3684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2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511175"/>
            <a:ext cx="9140825" cy="11833225"/>
            <a:chOff x="1588" y="511175"/>
            <a:chExt cx="9140825" cy="11833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511175"/>
              <a:ext cx="9140825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1" y="7662862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1" y="7848599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7662862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7848600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0" y="8763000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 L 0 -0.0150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4572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Limitada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de la Persona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695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Arreglar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residencia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790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incluyendo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Centro Regional y de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67000"/>
            <a:ext cx="726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no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casamiento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pareja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505200"/>
            <a:ext cx="674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derecho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38600"/>
            <a:ext cx="816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Dar o no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consentimiento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572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0"/>
            <a:ext cx="659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persona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3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6200000">
            <a:off x="533757" y="254677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705225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Relación</a:t>
            </a:r>
            <a:r>
              <a:rPr lang="en-US" sz="16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r>
              <a:rPr lang="en-US" sz="16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al </a:t>
            </a: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u="sng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en-US" sz="16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por</a:t>
            </a:r>
            <a:r>
              <a:rPr lang="en-US" sz="16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6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ejemplo</a:t>
            </a:r>
            <a:r>
              <a:rPr lang="en-US" sz="16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US" sz="16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madre</a:t>
            </a:r>
            <a:r>
              <a:rPr lang="en-US" sz="16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padre)</a:t>
            </a:r>
            <a:endParaRPr lang="en-US" sz="16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273059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95161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186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2286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5" y="273059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02685" y="22860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2334622">
            <a:off x="2071453" y="2363114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2334622">
            <a:off x="1335559" y="2362783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 rot="16200000">
            <a:off x="533758" y="2723073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9" y="290689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6" y="290689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839385" y="311256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Down Arrow 41"/>
          <p:cNvSpPr/>
          <p:nvPr/>
        </p:nvSpPr>
        <p:spPr>
          <a:xfrm rot="7722958">
            <a:off x="2221815" y="2967520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 rot="7800104">
            <a:off x="1590435" y="2985272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 rot="16200000">
            <a:off x="851322" y="2916139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3733800"/>
            <a:ext cx="846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odos</a:t>
            </a:r>
            <a:endParaRPr lang="en-US" sz="1200" i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que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appliquen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176" y="3505200"/>
            <a:ext cx="4828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+mn-cs"/>
              </a:rPr>
              <a:t>[</a:t>
            </a:r>
          </a:p>
        </p:txBody>
      </p:sp>
      <p:pic>
        <p:nvPicPr>
          <p:cNvPr id="5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2" y="383230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2" y="438912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Down Arrow 52"/>
          <p:cNvSpPr/>
          <p:nvPr/>
        </p:nvSpPr>
        <p:spPr>
          <a:xfrm rot="4800533">
            <a:off x="3399771" y="1614550"/>
            <a:ext cx="187652" cy="39207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420403" y="3071487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</a:t>
            </a: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caja</a:t>
            </a: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(7) </a:t>
            </a:r>
            <a:r>
              <a:rPr lang="en-US" sz="12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está</a:t>
            </a: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marcada</a:t>
            </a: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12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escriba</a:t>
            </a:r>
            <a:endParaRPr lang="en-US" sz="1200" b="1" i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401098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348786" y="3177751"/>
            <a:ext cx="216192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5" grpId="0"/>
      <p:bldP spid="26" grpId="0" animBg="1"/>
      <p:bldP spid="27" grpId="0" animBg="1"/>
      <p:bldP spid="38" grpId="0" animBg="1"/>
      <p:bldP spid="41" grpId="0"/>
      <p:bldP spid="42" grpId="0" animBg="1"/>
      <p:bldP spid="43" grpId="0" animBg="1"/>
      <p:bldP spid="44" grpId="0" animBg="1"/>
      <p:bldP spid="45" grpId="0"/>
      <p:bldP spid="48" grpId="0"/>
      <p:bldP spid="53" grpId="0" animBg="1"/>
      <p:bldP spid="54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43800"/>
            <a:ext cx="3429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3 de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271102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2728739"/>
            <a:ext cx="310896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2209" y="2640830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Relaciones</a:t>
            </a:r>
            <a:r>
              <a:rPr lang="en-US" sz="16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los </a:t>
            </a: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conservadores</a:t>
            </a:r>
            <a:endParaRPr lang="en-US" sz="1600" b="1" u="sng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	          </a:t>
            </a:r>
            <a:r>
              <a:rPr lang="en-US" sz="1600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al </a:t>
            </a:r>
            <a:r>
              <a:rPr lang="en-US" sz="1600" b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u="sng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 rot="4395125">
            <a:off x="1839190" y="2229208"/>
            <a:ext cx="276035" cy="891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124937" y="1862497"/>
            <a:ext cx="307509" cy="40498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8461235">
            <a:off x="5023590" y="2043336"/>
            <a:ext cx="276035" cy="891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8935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3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72575" cy="11887200"/>
            <a:chOff x="0" y="0"/>
            <a:chExt cx="9172575" cy="118872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72575" cy="1188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872" y="2209800"/>
              <a:ext cx="32004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73334 L -2.5E-6 3.33333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9200"/>
            <a:ext cx="9172575" cy="118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3457622">
            <a:off x="1357051" y="3984826"/>
            <a:ext cx="46380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4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96" y="2262187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924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60" y="3276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272629" y="207052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8" y="22860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73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 rot="2334622">
            <a:off x="1810325" y="1886864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334622">
            <a:off x="1074431" y="1886533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17526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272629" y="2732510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29297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92493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/>
          <p:cNvSpPr/>
          <p:nvPr/>
        </p:nvSpPr>
        <p:spPr>
          <a:xfrm rot="2334622">
            <a:off x="3643077" y="2548520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2334622">
            <a:off x="1074431" y="2548521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4694" y="261851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9" y="3733800"/>
            <a:ext cx="31089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own Arrow 27"/>
          <p:cNvSpPr/>
          <p:nvPr/>
        </p:nvSpPr>
        <p:spPr>
          <a:xfrm rot="16200000">
            <a:off x="272630" y="3108747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3272135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el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puede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llenar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una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declaración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jurada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inscripción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votante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marque “is”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8" y="329431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486400" y="3657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Si el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púpilo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puede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llenar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una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declaración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jurada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de la </a:t>
            </a:r>
            <a:r>
              <a:rPr lang="en-US" sz="1200" i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inscripción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del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votante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ayuda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,   marque </a:t>
            </a:r>
            <a:r>
              <a:rPr lang="en-US" sz="1200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“is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” y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vea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 Attachment 4c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5925" y="4218801"/>
            <a:ext cx="2297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no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puede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marque “is not”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95" y="329431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64903" y="3795325"/>
            <a:ext cx="304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375247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393382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wn Arrow 39"/>
          <p:cNvSpPr/>
          <p:nvPr/>
        </p:nvSpPr>
        <p:spPr>
          <a:xfrm rot="5151597">
            <a:off x="3144597" y="2187123"/>
            <a:ext cx="211047" cy="33994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23484" y="3657600"/>
            <a:ext cx="1933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(2)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está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marcada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llene</a:t>
            </a:r>
            <a:endParaRPr lang="en-US" sz="1200" i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Down Arrow 41"/>
          <p:cNvSpPr/>
          <p:nvPr/>
        </p:nvSpPr>
        <p:spPr>
          <a:xfrm rot="16200000">
            <a:off x="394123" y="3728646"/>
            <a:ext cx="171449" cy="41190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47402" y="3886200"/>
            <a:ext cx="4121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fecha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nacimiento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cuando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el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tendrá</a:t>
            </a:r>
            <a:r>
              <a:rPr lang="en-US" sz="1200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18 </a:t>
            </a:r>
            <a:r>
              <a:rPr lang="en-US" sz="1200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años</a:t>
            </a:r>
            <a:endParaRPr lang="en-US" sz="1200" i="1" u="sng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" name="Down Arrow 44"/>
          <p:cNvSpPr/>
          <p:nvPr/>
        </p:nvSpPr>
        <p:spPr>
          <a:xfrm rot="5400000">
            <a:off x="1368948" y="3391313"/>
            <a:ext cx="251148" cy="389979"/>
          </a:xfrm>
          <a:prstGeom prst="downArrow">
            <a:avLst>
              <a:gd name="adj1" fmla="val 23755"/>
              <a:gd name="adj2" fmla="val 548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19200" y="308192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329706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329613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21" grpId="0" animBg="1"/>
      <p:bldP spid="24" grpId="0" animBg="1"/>
      <p:bldP spid="25" grpId="0" animBg="1"/>
      <p:bldP spid="26" grpId="0"/>
      <p:bldP spid="28" grpId="0" animBg="1"/>
      <p:bldP spid="29" grpId="0"/>
      <p:bldP spid="29" grpId="1"/>
      <p:bldP spid="31" grpId="0"/>
      <p:bldP spid="31" grpId="1"/>
      <p:bldP spid="32" grpId="0"/>
      <p:bldP spid="32" grpId="1"/>
      <p:bldP spid="34" grpId="0"/>
      <p:bldP spid="40" grpId="0" animBg="1"/>
      <p:bldP spid="41" grpId="0"/>
      <p:bldP spid="42" grpId="0" animBg="1"/>
      <p:bldP spid="43" grpId="0"/>
      <p:bldP spid="45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511175"/>
            <a:ext cx="9144000" cy="11833225"/>
            <a:chOff x="0" y="511175"/>
            <a:chExt cx="9144000" cy="11833225"/>
          </a:xfrm>
        </p:grpSpPr>
        <p:pic>
          <p:nvPicPr>
            <p:cNvPr id="4" name="Picture 3" descr="feewaiver-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44000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60" y="225856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009" y="2916936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768" y="3276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728" y="37338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2222 L 0 -3.33333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209800"/>
            <a:ext cx="712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Un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párrafo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describiendo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porque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necesita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una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3457622">
            <a:off x="1648121" y="1093787"/>
            <a:ext cx="43800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5686719" y="1303363"/>
            <a:ext cx="43800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5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457622">
            <a:off x="3048134" y="1674800"/>
            <a:ext cx="40058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1357071" y="1274982"/>
            <a:ext cx="46371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Esta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Presentación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35668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prepósito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362200"/>
            <a:ext cx="7543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siguiente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2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200400"/>
            <a:ext cx="7543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marcadas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necesariamente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982760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Usted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cuidosamente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usted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marcadas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no.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8006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usted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favor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pídanos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  <p:bldP spid="3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6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0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209799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210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1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>
          <a:xfrm rot="16200000">
            <a:off x="319717" y="2060997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2996" y="2590800"/>
            <a:ext cx="304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319717" y="300397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8" y="220979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22062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22062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448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own Arrow 28"/>
          <p:cNvSpPr/>
          <p:nvPr/>
        </p:nvSpPr>
        <p:spPr>
          <a:xfrm rot="18887418">
            <a:off x="597201" y="3856405"/>
            <a:ext cx="180790" cy="4036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6200000" flipH="1">
            <a:off x="635642" y="4942493"/>
            <a:ext cx="274988" cy="73538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5010090"/>
            <a:ext cx="38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2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61" y="522789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87" y="523650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Down Arrow 34"/>
          <p:cNvSpPr/>
          <p:nvPr/>
        </p:nvSpPr>
        <p:spPr>
          <a:xfrm rot="16200000" flipH="1">
            <a:off x="637970" y="5725981"/>
            <a:ext cx="274990" cy="7400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12634" y="578923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9" y="602364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3225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Down Arrow 37"/>
          <p:cNvSpPr/>
          <p:nvPr/>
        </p:nvSpPr>
        <p:spPr>
          <a:xfrm>
            <a:off x="7543800" y="1828800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72" y="35052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01" y="351460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Down Arrow 43"/>
          <p:cNvSpPr/>
          <p:nvPr/>
        </p:nvSpPr>
        <p:spPr>
          <a:xfrm rot="4411859">
            <a:off x="2727979" y="3221872"/>
            <a:ext cx="289508" cy="60058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rot="17807948">
            <a:off x="3915744" y="3334143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98183" y="32004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</a:t>
            </a:r>
            <a:endParaRPr lang="en-US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727639" y="1842074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1026531" y="1842074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1" grpId="1" animBg="1"/>
      <p:bldP spid="29" grpId="0" animBg="1"/>
      <p:bldP spid="30" grpId="0" animBg="1"/>
      <p:bldP spid="31" grpId="0"/>
      <p:bldP spid="35" grpId="0" animBg="1"/>
      <p:bldP spid="36" grpId="0"/>
      <p:bldP spid="38" grpId="0" animBg="1"/>
      <p:bldP spid="44" grpId="0" animBg="1"/>
      <p:bldP spid="45" grpId="0" animBg="1"/>
      <p:bldP spid="46" grpId="0"/>
      <p:bldP spid="40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9" y="2212848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11175"/>
            <a:ext cx="9144000" cy="11833225"/>
            <a:chOff x="0" y="511175"/>
            <a:chExt cx="9144000" cy="1183322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511175"/>
              <a:ext cx="9144000" cy="11833225"/>
              <a:chOff x="0" y="511175"/>
              <a:chExt cx="9144000" cy="11833225"/>
            </a:xfrm>
          </p:grpSpPr>
          <p:pic>
            <p:nvPicPr>
              <p:cNvPr id="4" name="Picture 3" descr="feewaiver-1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11175"/>
                <a:ext cx="9144000" cy="1183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209800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0016" y="2212848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011" y="5227320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608" y="5431536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6007608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60" y="221284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987E-6 L 0 -0.725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595476" y="1752516"/>
            <a:ext cx="542287" cy="11906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821668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419100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57200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5300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345668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" y="3429000"/>
            <a:ext cx="8724900" cy="24929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600" dirty="0" err="1" smtClean="0"/>
              <a:t>Parientes</a:t>
            </a:r>
            <a:r>
              <a:rPr lang="en-US" sz="2600" dirty="0" smtClean="0"/>
              <a:t> </a:t>
            </a:r>
            <a:r>
              <a:rPr lang="en-US" sz="2600" dirty="0" err="1" smtClean="0"/>
              <a:t>requeridos</a:t>
            </a:r>
            <a:r>
              <a:rPr lang="en-US" sz="2600" dirty="0" smtClean="0"/>
              <a:t> son </a:t>
            </a:r>
            <a:r>
              <a:rPr lang="en-US" sz="2600" dirty="0" err="1" smtClean="0"/>
              <a:t>todas</a:t>
            </a:r>
            <a:r>
              <a:rPr lang="en-US" sz="2600" dirty="0" smtClean="0"/>
              <a:t> </a:t>
            </a:r>
            <a:r>
              <a:rPr lang="en-US" sz="2600" dirty="0" err="1" smtClean="0"/>
              <a:t>las</a:t>
            </a:r>
            <a:r>
              <a:rPr lang="en-US" sz="2600" dirty="0" smtClean="0"/>
              <a:t> personas </a:t>
            </a:r>
            <a:r>
              <a:rPr lang="en-US" sz="2600" dirty="0" err="1" smtClean="0"/>
              <a:t>mayores</a:t>
            </a:r>
            <a:r>
              <a:rPr lang="en-US" sz="2600" dirty="0" smtClean="0"/>
              <a:t> de 12 </a:t>
            </a:r>
            <a:r>
              <a:rPr lang="en-US" sz="2600" dirty="0" err="1" smtClean="0"/>
              <a:t>años</a:t>
            </a:r>
            <a:r>
              <a:rPr lang="en-US" sz="2600" dirty="0" smtClean="0"/>
              <a:t> </a:t>
            </a:r>
            <a:r>
              <a:rPr lang="en-US" sz="2600" dirty="0" err="1" smtClean="0"/>
              <a:t>relacionadas</a:t>
            </a:r>
            <a:r>
              <a:rPr lang="en-US" sz="2600" dirty="0" smtClean="0"/>
              <a:t> al </a:t>
            </a:r>
            <a:r>
              <a:rPr lang="en-US" sz="2600" dirty="0" err="1" smtClean="0"/>
              <a:t>púpilo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el </a:t>
            </a:r>
            <a:r>
              <a:rPr lang="en-US" sz="2600" dirty="0" err="1" smtClean="0"/>
              <a:t>segundo</a:t>
            </a:r>
            <a:r>
              <a:rPr lang="en-US" sz="2600" dirty="0" smtClean="0"/>
              <a:t> </a:t>
            </a:r>
            <a:r>
              <a:rPr lang="en-US" sz="2600" dirty="0" err="1" smtClean="0"/>
              <a:t>grado</a:t>
            </a:r>
            <a:r>
              <a:rPr lang="en-US" sz="2600" dirty="0" smtClean="0"/>
              <a:t>.</a:t>
            </a:r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err="1" smtClean="0"/>
              <a:t>Ejemplos</a:t>
            </a:r>
            <a:r>
              <a:rPr lang="en-US" sz="2600" dirty="0" smtClean="0"/>
              <a:t>: padre, </a:t>
            </a:r>
            <a:r>
              <a:rPr lang="en-US" sz="2600" dirty="0" err="1" smtClean="0"/>
              <a:t>madre</a:t>
            </a:r>
            <a:r>
              <a:rPr lang="en-US" sz="2600" dirty="0" smtClean="0"/>
              <a:t>, </a:t>
            </a:r>
            <a:r>
              <a:rPr lang="en-US" sz="2600" dirty="0" err="1" smtClean="0"/>
              <a:t>hermanos</a:t>
            </a:r>
            <a:r>
              <a:rPr lang="en-US" sz="2600" dirty="0" smtClean="0"/>
              <a:t> (</a:t>
            </a:r>
            <a:r>
              <a:rPr lang="en-US" sz="2600" dirty="0" err="1" smtClean="0"/>
              <a:t>incluyendo</a:t>
            </a:r>
            <a:r>
              <a:rPr lang="en-US" sz="2600" dirty="0" smtClean="0"/>
              <a:t> los del </a:t>
            </a:r>
            <a:r>
              <a:rPr lang="en-US" sz="2600" dirty="0" err="1" smtClean="0"/>
              <a:t>medio</a:t>
            </a:r>
            <a:r>
              <a:rPr lang="en-US" sz="2600" dirty="0" smtClean="0"/>
              <a:t>), </a:t>
            </a:r>
            <a:r>
              <a:rPr lang="en-US" sz="2600" dirty="0" err="1" smtClean="0"/>
              <a:t>abuelos</a:t>
            </a:r>
            <a:r>
              <a:rPr lang="en-US" sz="2600" dirty="0" smtClean="0"/>
              <a:t>, y </a:t>
            </a:r>
            <a:r>
              <a:rPr lang="en-US" sz="2600" dirty="0" err="1" smtClean="0"/>
              <a:t>hijos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hay.</a:t>
            </a:r>
          </a:p>
          <a:p>
            <a:pPr algn="ctr"/>
            <a:endParaRPr lang="en-US" sz="2600" dirty="0"/>
          </a:p>
        </p:txBody>
      </p:sp>
      <p:pic>
        <p:nvPicPr>
          <p:cNvPr id="12" name="Picture 1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1060704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27432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-274320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-274320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733446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5817" y="2656443"/>
            <a:ext cx="579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817" y="3049111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817" y="34184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3863975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2566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4625975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50948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487511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58568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pariente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relación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familiar	 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7 de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343174" y="1051785"/>
            <a:ext cx="499692" cy="105556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1338504" y="1710140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59647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9413" y="3262185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Fecha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10200" y="3581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Demandante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firme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a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quí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0292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9413" y="4709985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Fecha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10200" y="50292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Demandante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firme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aqu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í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1" grpId="0"/>
      <p:bldP spid="13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Apego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la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petición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8" y="596112"/>
            <a:ext cx="9181715" cy="118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066800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40275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Apego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la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petición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6" y="596112"/>
            <a:ext cx="9181715" cy="118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3134E-6 L -0.00746 -0.7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8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04" y="-200277"/>
            <a:ext cx="9152286" cy="74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286000"/>
            <a:ext cx="250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diagnóstico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6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Información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Confidencial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Suplementaria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(Confidential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Supplemental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Information)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1828800"/>
            <a:ext cx="20574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3489385" y="1905000"/>
            <a:ext cx="1235015" cy="676602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198474"/>
            <a:ext cx="4038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k Kopcinski\Desktop\Desktop\Conservatorship stuff\New Power point\Powerpoint2013\CoversheetMay5th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76200"/>
            <a:ext cx="5244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462" y="380999"/>
            <a:ext cx="403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Carátula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de la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petición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corte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(Probate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Case Cover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Sheet)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86200" y="76200"/>
            <a:ext cx="1371600" cy="4572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57800" y="533400"/>
            <a:ext cx="18288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52400"/>
            <a:ext cx="4038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02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6007" y="1078468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903" y="1383268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780401"/>
            <a:ext cx="1905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4543" y="2006600"/>
            <a:ext cx="497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0743" y="260985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3121223"/>
            <a:ext cx="36231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3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persona </a:t>
            </a:r>
            <a:r>
              <a:rPr lang="en-US" sz="13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bajo</a:t>
            </a:r>
            <a:r>
              <a:rPr lang="en-US" sz="13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13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sz="13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en-US" sz="13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sz="13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)</a:t>
            </a:r>
            <a:endParaRPr lang="en-US" sz="13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8453" y="4114800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326493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Fecha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nacimiento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6925" y="4516993"/>
            <a:ext cx="3663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Número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seguro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social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 rot="3457622">
            <a:off x="1164730" y="4383429"/>
            <a:ext cx="340043" cy="7739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5810250"/>
            <a:ext cx="690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Un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párrafo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describiendo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porque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necesita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curatela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1 de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-18288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2 de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476250"/>
            <a:ext cx="9140825" cy="11833225"/>
            <a:chOff x="1588" y="476250"/>
            <a:chExt cx="9140825" cy="11833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76250"/>
              <a:ext cx="9140825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784" y="10515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627E-6 L 0 -0.79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97522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35814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 rot="16200000" flipH="1">
            <a:off x="712888" y="5033321"/>
            <a:ext cx="184563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0412" y="5093777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2486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 rot="2725246" flipH="1">
            <a:off x="4079155" y="3706813"/>
            <a:ext cx="274988" cy="48783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725246" flipH="1">
            <a:off x="1504351" y="4476453"/>
            <a:ext cx="274988" cy="48783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056632"/>
            <a:ext cx="310896" cy="1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07034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3 de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 rot="3457622">
            <a:off x="2423794" y="3790323"/>
            <a:ext cx="476224" cy="9504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2511223" y="4453341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2558202" y="5119309"/>
            <a:ext cx="464048" cy="11117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810000"/>
            <a:ext cx="587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número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médico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 rot="17922054">
            <a:off x="382436" y="1446949"/>
            <a:ext cx="436905" cy="74058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457622">
            <a:off x="1405917" y="2472141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3457622">
            <a:off x="3185739" y="2600644"/>
            <a:ext cx="458892" cy="111992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391835"/>
            <a:ext cx="5123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Centro Regional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 rot="17672802">
            <a:off x="2172248" y="4283438"/>
            <a:ext cx="409698" cy="76935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3457622">
            <a:off x="3330377" y="60003"/>
            <a:ext cx="501486" cy="112629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8107101">
            <a:off x="357721" y="636112"/>
            <a:ext cx="464158" cy="7788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087035"/>
            <a:ext cx="7531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número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trabajador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Centro Regional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11480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médico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feewaiv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33400"/>
            <a:ext cx="9144000" cy="1182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4 de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18029024">
            <a:off x="1013438" y="4227230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1905007" y="4488195"/>
            <a:ext cx="40113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7655053">
            <a:off x="996789" y="4944990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392397">
            <a:off x="1975777" y="5127346"/>
            <a:ext cx="36094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4529498">
            <a:off x="1016783" y="5660527"/>
            <a:ext cx="33608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8458200" cy="1066800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1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Página</a:t>
            </a:r>
            <a:r>
              <a:rPr lang="en-US" sz="31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de 2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8580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err="1" smtClean="0">
                <a:solidFill>
                  <a:srgbClr val="00B0F0"/>
                </a:solidFill>
                <a:latin typeface="+mn-lt"/>
              </a:rPr>
              <a:t>Conservatorship</a:t>
            </a:r>
            <a:r>
              <a:rPr lang="es-AR" b="1" dirty="0" smtClean="0">
                <a:solidFill>
                  <a:srgbClr val="00B0F0"/>
                </a:solidFill>
                <a:latin typeface="+mn-lt"/>
              </a:rPr>
              <a:t> of (nombre de </a:t>
            </a:r>
            <a:r>
              <a:rPr lang="es-AR" b="1" dirty="0" err="1" smtClean="0">
                <a:solidFill>
                  <a:srgbClr val="00B0F0"/>
                </a:solidFill>
                <a:latin typeface="+mn-lt"/>
              </a:rPr>
              <a:t>púpilo</a:t>
            </a:r>
            <a:r>
              <a:rPr lang="es-AR" b="1" dirty="0" smtClean="0">
                <a:solidFill>
                  <a:srgbClr val="00B0F0"/>
                </a:solidFill>
                <a:latin typeface="+mn-lt"/>
              </a:rPr>
              <a:t>)</a:t>
            </a:r>
            <a:endParaRPr lang="en-U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12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9845544">
            <a:off x="1073482" y="40302"/>
            <a:ext cx="363783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785345">
            <a:off x="2182221" y="178370"/>
            <a:ext cx="40952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3582059">
            <a:off x="312087" y="1240952"/>
            <a:ext cx="386445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4038600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La </a:t>
            </a:r>
            <a:r>
              <a:rPr lang="en-US" sz="24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fecha</a:t>
            </a:r>
            <a:r>
              <a:rPr lang="en-US" sz="24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de hoy</a:t>
            </a:r>
            <a:endParaRPr lang="en-US" sz="24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449580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Demandante</a:t>
            </a:r>
            <a:r>
              <a:rPr lang="en-US" sz="24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firme</a:t>
            </a:r>
            <a:r>
              <a:rPr lang="en-US" sz="24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aquí</a:t>
            </a:r>
            <a:endParaRPr lang="en-US" sz="24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-10668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Formulario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Confidencial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Evaluación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(Confidential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Conservator Screening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Form)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2286000"/>
            <a:ext cx="22098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3352800" y="2362200"/>
            <a:ext cx="1295400" cy="8382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21512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1732" y="14478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628" y="1671161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2057400"/>
            <a:ext cx="2325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sz="1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70268" y="2402443"/>
            <a:ext cx="467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89560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8862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de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76250"/>
            <a:ext cx="9144000" cy="11833225"/>
            <a:chOff x="0" y="476250"/>
            <a:chExt cx="9144000" cy="11833225"/>
          </a:xfrm>
        </p:grpSpPr>
        <p:pic>
          <p:nvPicPr>
            <p:cNvPr id="4" name="Picture 3" descr="feewaiver-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50"/>
              <a:ext cx="9144000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73914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20" y="788212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8991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99060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0134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312" y="10497312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944" y="10872216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218 L 0 -0.7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914400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143000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Fecha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nacimiento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35255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SS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3525" y="134302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licencia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16002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la casa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600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trabajo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6002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Otro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#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905000"/>
            <a:ext cx="2569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(a):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describa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relación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al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400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686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4189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577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0" y="5410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63" y="5029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44493" y="1969532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1" y="19560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6" y="215149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Down Arrow 32"/>
          <p:cNvSpPr/>
          <p:nvPr/>
        </p:nvSpPr>
        <p:spPr>
          <a:xfrm rot="16200000" flipH="1">
            <a:off x="215218" y="869333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16200000" flipH="1">
            <a:off x="190700" y="1831046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46653" y="2130177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(b):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llena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# de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años</a:t>
            </a: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sz="12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meses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1394" y="2057400"/>
            <a:ext cx="700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</a:t>
            </a:r>
            <a:r>
              <a:rPr lang="en-US" sz="1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años</a:t>
            </a:r>
            <a:endParaRPr lang="en-US" sz="1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7902" y="2085436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</a:t>
            </a:r>
            <a:r>
              <a:rPr lang="en-US" sz="1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meses</a:t>
            </a:r>
            <a:endParaRPr lang="en-US" sz="1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 rot="16200000" flipH="1">
            <a:off x="178717" y="2288978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36" y="240717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60" y="354714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Down Arrow 48"/>
          <p:cNvSpPr/>
          <p:nvPr/>
        </p:nvSpPr>
        <p:spPr>
          <a:xfrm rot="16200000" flipH="1">
            <a:off x="189843" y="2854031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 rot="16200000" flipH="1">
            <a:off x="190699" y="3641352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6" y="44706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369138" y="4503516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1" y="467014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2" y="468657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Down Arrow 58"/>
          <p:cNvSpPr/>
          <p:nvPr/>
        </p:nvSpPr>
        <p:spPr>
          <a:xfrm rot="16200000" flipH="1">
            <a:off x="178716" y="4552496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159504" y="4821452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1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41" y="5042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5" y="503633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Down Arrow 62"/>
          <p:cNvSpPr/>
          <p:nvPr/>
        </p:nvSpPr>
        <p:spPr>
          <a:xfrm rot="16200000" flipH="1">
            <a:off x="417362" y="4930273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443515" y="5206746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4" y="5423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94" y="542349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Down Arrow 70"/>
          <p:cNvSpPr/>
          <p:nvPr/>
        </p:nvSpPr>
        <p:spPr>
          <a:xfrm rot="16200000" flipH="1">
            <a:off x="431940" y="5295010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4" name="Down Arrow 63"/>
          <p:cNvSpPr/>
          <p:nvPr/>
        </p:nvSpPr>
        <p:spPr>
          <a:xfrm rot="8309206" flipH="1">
            <a:off x="1988499" y="2489602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 rot="2872996" flipH="1">
            <a:off x="1389229" y="3196937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 rot="2872996" flipH="1">
            <a:off x="1372714" y="4114232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29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49" grpId="0" animBg="1"/>
      <p:bldP spid="50" grpId="0" animBg="1"/>
      <p:bldP spid="56" grpId="0"/>
      <p:bldP spid="59" grpId="0" animBg="1"/>
      <p:bldP spid="60" grpId="0"/>
      <p:bldP spid="63" grpId="0" animBg="1"/>
      <p:bldP spid="68" grpId="0"/>
      <p:bldP spid="71" grpId="0" animBg="1"/>
      <p:bldP spid="64" grpId="0" animBg="1"/>
      <p:bldP spid="67" grpId="0" animBg="1"/>
      <p:bldP spid="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feewaiver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2 de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705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86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62793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4" y="45339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49149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3" y="5867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4" y="7391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7" y="8877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56569" y="1758524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1994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1994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40"/>
          <p:cNvSpPr/>
          <p:nvPr/>
        </p:nvSpPr>
        <p:spPr>
          <a:xfrm rot="16200000" flipH="1">
            <a:off x="189774" y="1850708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56569" y="21143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3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23500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23500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own Arrow 44"/>
          <p:cNvSpPr/>
          <p:nvPr/>
        </p:nvSpPr>
        <p:spPr>
          <a:xfrm rot="16200000" flipH="1">
            <a:off x="189774" y="2206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56569" y="24953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7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270532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532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Down Arrow 48"/>
          <p:cNvSpPr/>
          <p:nvPr/>
        </p:nvSpPr>
        <p:spPr>
          <a:xfrm rot="16200000" flipH="1">
            <a:off x="189774" y="2587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256569" y="28763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08213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1" y="308213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Down Arrow 52"/>
          <p:cNvSpPr/>
          <p:nvPr/>
        </p:nvSpPr>
        <p:spPr>
          <a:xfrm rot="16200000" flipH="1">
            <a:off x="189774" y="2968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56569" y="32573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5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47574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3" y="34737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Down Arrow 56"/>
          <p:cNvSpPr/>
          <p:nvPr/>
        </p:nvSpPr>
        <p:spPr>
          <a:xfrm rot="16200000" flipH="1">
            <a:off x="189774" y="3349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56569" y="35814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822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90" y="3822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Down Arrow 60"/>
          <p:cNvSpPr/>
          <p:nvPr/>
        </p:nvSpPr>
        <p:spPr>
          <a:xfrm rot="16200000" flipH="1">
            <a:off x="189774" y="373913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256569" y="39624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3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19803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419803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Down Arrow 64"/>
          <p:cNvSpPr/>
          <p:nvPr/>
        </p:nvSpPr>
        <p:spPr>
          <a:xfrm rot="16200000" flipH="1">
            <a:off x="189774" y="4077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256569" y="43434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7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559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4559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Down Arrow 68"/>
          <p:cNvSpPr/>
          <p:nvPr/>
        </p:nvSpPr>
        <p:spPr>
          <a:xfrm rot="16200000" flipH="1">
            <a:off x="189774" y="4458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256569" y="47244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9215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90" y="49215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Down Arrow 72"/>
          <p:cNvSpPr/>
          <p:nvPr/>
        </p:nvSpPr>
        <p:spPr>
          <a:xfrm rot="16200000" flipH="1">
            <a:off x="189774" y="4839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256569" y="50861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5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5321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4465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Down Arrow 76"/>
          <p:cNvSpPr/>
          <p:nvPr/>
        </p:nvSpPr>
        <p:spPr>
          <a:xfrm rot="16200000" flipH="1">
            <a:off x="189774" y="5220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256569" y="5619578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587805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586528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Down Arrow 80"/>
          <p:cNvSpPr/>
          <p:nvPr/>
        </p:nvSpPr>
        <p:spPr>
          <a:xfrm rot="16200000" flipH="1">
            <a:off x="189774" y="57538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42" grpId="0"/>
      <p:bldP spid="45" grpId="0" animBg="1"/>
      <p:bldP spid="46" grpId="0"/>
      <p:bldP spid="49" grpId="0" animBg="1"/>
      <p:bldP spid="50" grpId="0"/>
      <p:bldP spid="53" grpId="0" animBg="1"/>
      <p:bldP spid="54" grpId="0"/>
      <p:bldP spid="57" grpId="0" animBg="1"/>
      <p:bldP spid="58" grpId="0"/>
      <p:bldP spid="61" grpId="0" animBg="1"/>
      <p:bldP spid="62" grpId="0"/>
      <p:bldP spid="65" grpId="0" animBg="1"/>
      <p:bldP spid="66" grpId="0"/>
      <p:bldP spid="69" grpId="0" animBg="1"/>
      <p:bldP spid="70" grpId="0"/>
      <p:bldP spid="73" grpId="0" animBg="1"/>
      <p:bldP spid="74" grpId="0"/>
      <p:bldP spid="77" grpId="0" animBg="1"/>
      <p:bldP spid="78" grpId="0"/>
      <p:bldP spid="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471422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demandante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426720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La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fecha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de hoy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600" y="46482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Demandante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firme</a:t>
            </a:r>
            <a:r>
              <a:rPr lang="en-US" sz="2000" dirty="0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a</a:t>
            </a:r>
            <a:r>
              <a:rPr lang="en-US" sz="2000" dirty="0" err="1" smtClean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quí</a:t>
            </a:r>
            <a:endParaRPr lang="en-US" sz="2000" dirty="0">
              <a:solidFill>
                <a:srgbClr val="00B0F0"/>
              </a:solidFill>
              <a:latin typeface="Handwriting - Dakota" charset="0"/>
              <a:ea typeface="Hand Of Sean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 flipH="1">
            <a:off x="189774" y="65054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1135559"/>
            <a:ext cx="1716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</a:t>
            </a:r>
            <a:r>
              <a:rPr lang="en-US" sz="11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marca</a:t>
            </a: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“I am not” para #17,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 </a:t>
            </a:r>
            <a:r>
              <a:rPr lang="en-US" sz="11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responda</a:t>
            </a: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 #18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en-US" sz="11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vaya</a:t>
            </a: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 #19)</a:t>
            </a:r>
          </a:p>
        </p:txBody>
      </p:sp>
      <p:sp>
        <p:nvSpPr>
          <p:cNvPr id="14" name="Down Arrow 13"/>
          <p:cNvSpPr/>
          <p:nvPr/>
        </p:nvSpPr>
        <p:spPr>
          <a:xfrm flipH="1">
            <a:off x="2305547" y="597105"/>
            <a:ext cx="153049" cy="5458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flipH="1">
            <a:off x="1254915" y="589456"/>
            <a:ext cx="153049" cy="5200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1093711"/>
            <a:ext cx="154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Si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marca</a:t>
            </a:r>
            <a:endParaRPr lang="en-US" sz="1200" i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“I am” para #17,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responda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 #18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2" y="-2362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981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638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257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4" y="-914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1" y="-533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97" y="-114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2" y="398956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3" y="192501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2" y="3429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31" y="3989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6200" y="3810000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 </a:t>
            </a:r>
            <a:r>
              <a:rPr lang="en-US" sz="11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incluye</a:t>
            </a:r>
            <a:r>
              <a:rPr lang="en-US" sz="11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los </a:t>
            </a:r>
            <a:r>
              <a:rPr lang="en-US" sz="11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trabajadores</a:t>
            </a:r>
            <a:r>
              <a:rPr lang="en-US" sz="11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Centro Regional</a:t>
            </a:r>
            <a:endParaRPr lang="en-US" sz="11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0" y="80995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92938" y="540249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79" y="80995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29"/>
          <p:cNvSpPr/>
          <p:nvPr/>
        </p:nvSpPr>
        <p:spPr>
          <a:xfrm rot="16200000" flipH="1">
            <a:off x="189774" y="1813740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1" y="192501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07" y="195091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99116" y="1695546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>
          <a:xfrm rot="16200000" flipH="1">
            <a:off x="189774" y="3166194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1" y="3441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95" y="3441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304654" y="350520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-11430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 rot="10800000" flipH="1">
            <a:off x="2458597" y="3429000"/>
            <a:ext cx="228602" cy="413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59534" y="136033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1" animBg="1"/>
      <p:bldP spid="13" grpId="0"/>
      <p:bldP spid="14" grpId="0" animBg="1"/>
      <p:bldP spid="16" grpId="0" animBg="1"/>
      <p:bldP spid="17" grpId="0"/>
      <p:bldP spid="25" grpId="0"/>
      <p:bldP spid="28" grpId="0"/>
      <p:bldP spid="30" grpId="0" animBg="1"/>
      <p:bldP spid="33" grpId="0"/>
      <p:bldP spid="34" grpId="0" animBg="1"/>
      <p:bldP spid="37" grpId="0"/>
      <p:bldP spid="39" grpId="0" animBg="1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9600" y="2841595"/>
            <a:ext cx="457200" cy="130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733800" cy="2590800"/>
          </a:xfrm>
        </p:spPr>
        <p:txBody>
          <a:bodyPr>
            <a:noAutofit/>
          </a:bodyPr>
          <a:lstStyle/>
          <a:p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Formulario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Renuncia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Consentimiento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(Waiver &amp; Consent Form)</a:t>
            </a:r>
            <a:endParaRPr lang="es-A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3581400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r>
              <a:rPr lang="en-US" sz="2000" dirty="0" smtClean="0"/>
              <a:t>Si hay un Co-</a:t>
            </a:r>
            <a:r>
              <a:rPr lang="en-US" sz="2000" dirty="0" err="1" smtClean="0"/>
              <a:t>Conservador</a:t>
            </a:r>
            <a:r>
              <a:rPr lang="en-US" sz="2000" dirty="0" smtClean="0"/>
              <a:t>,</a:t>
            </a:r>
          </a:p>
          <a:p>
            <a:pPr marL="36576" indent="0">
              <a:buNone/>
            </a:pPr>
            <a:r>
              <a:rPr lang="en-US" sz="2000" dirty="0" smtClean="0"/>
              <a:t>se </a:t>
            </a:r>
            <a:r>
              <a:rPr lang="en-US" sz="2000" dirty="0" err="1" smtClean="0"/>
              <a:t>necesita</a:t>
            </a:r>
            <a:r>
              <a:rPr lang="en-US" sz="2000" dirty="0" smtClean="0"/>
              <a:t> </a:t>
            </a:r>
            <a:r>
              <a:rPr lang="en-US" sz="2000" dirty="0" err="1" smtClean="0"/>
              <a:t>llenar</a:t>
            </a:r>
            <a:endParaRPr lang="en-US" sz="2000" dirty="0" smtClean="0"/>
          </a:p>
          <a:p>
            <a:pPr marL="36576" indent="0">
              <a:buNone/>
            </a:pP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formulario</a:t>
            </a:r>
            <a:r>
              <a:rPr lang="en-US" sz="2000" dirty="0" smtClean="0"/>
              <a:t>.</a:t>
            </a:r>
          </a:p>
          <a:p>
            <a:pPr marL="36576" indent="0">
              <a:buNone/>
            </a:pPr>
            <a:endParaRPr lang="en-US" sz="2000" dirty="0"/>
          </a:p>
          <a:p>
            <a:pPr marL="36576" indent="0">
              <a:buNone/>
            </a:pPr>
            <a:r>
              <a:rPr lang="en-US" sz="2000" dirty="0" smtClean="0"/>
              <a:t>Se </a:t>
            </a:r>
            <a:r>
              <a:rPr lang="en-US" sz="2000" dirty="0" err="1" smtClean="0"/>
              <a:t>llena</a:t>
            </a:r>
            <a:r>
              <a:rPr lang="en-US" sz="2000" dirty="0" smtClean="0"/>
              <a:t> para </a:t>
            </a:r>
            <a:r>
              <a:rPr lang="en-US" sz="2000" dirty="0" err="1" smtClean="0"/>
              <a:t>mostrar</a:t>
            </a:r>
            <a:endParaRPr lang="en-US" sz="2000" dirty="0" smtClean="0"/>
          </a:p>
          <a:p>
            <a:pPr marL="36576" indent="0">
              <a:buNone/>
            </a:pPr>
            <a:r>
              <a:rPr lang="en-US" sz="2000" dirty="0" err="1" smtClean="0"/>
              <a:t>que</a:t>
            </a:r>
            <a:r>
              <a:rPr lang="en-US" sz="2000" dirty="0" smtClean="0"/>
              <a:t> el Co-</a:t>
            </a:r>
            <a:r>
              <a:rPr lang="en-US" sz="2000" dirty="0" err="1" smtClean="0"/>
              <a:t>Conservador</a:t>
            </a:r>
            <a:endParaRPr lang="en-US" sz="2000" dirty="0" smtClean="0"/>
          </a:p>
          <a:p>
            <a:pPr marL="36576" indent="0">
              <a:buNone/>
            </a:pPr>
            <a:r>
              <a:rPr lang="en-US" sz="2000" dirty="0" err="1" smtClean="0"/>
              <a:t>cosiente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un </a:t>
            </a:r>
          </a:p>
          <a:p>
            <a:pPr marL="36576" indent="0">
              <a:buNone/>
            </a:pPr>
            <a:r>
              <a:rPr lang="en-US" sz="2000" dirty="0" smtClean="0"/>
              <a:t>Co-</a:t>
            </a:r>
            <a:r>
              <a:rPr lang="en-US" sz="2000" dirty="0" err="1" smtClean="0"/>
              <a:t>Conservador</a:t>
            </a:r>
            <a:endParaRPr lang="en-US" sz="2000" dirty="0" smtClean="0"/>
          </a:p>
          <a:p>
            <a:pPr marL="36576" indent="0">
              <a:buNone/>
            </a:pPr>
            <a:r>
              <a:rPr lang="en-US" sz="2000" dirty="0" smtClean="0"/>
              <a:t>al </a:t>
            </a:r>
            <a:r>
              <a:rPr lang="en-US" sz="2000" dirty="0" err="1" smtClean="0"/>
              <a:t>púpilo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33" y="0"/>
            <a:ext cx="5446667" cy="66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4303007">
            <a:off x="3971310" y="2952333"/>
            <a:ext cx="6858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29600" y="2841595"/>
            <a:ext cx="533400" cy="13020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/>
          <p:cNvSpPr/>
          <p:nvPr/>
        </p:nvSpPr>
        <p:spPr>
          <a:xfrm>
            <a:off x="4724400" y="2971800"/>
            <a:ext cx="2362200" cy="2286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6096000" y="13900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3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10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08" y="191333"/>
            <a:ext cx="5446667" cy="666666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6" name="Down Arrow 5"/>
          <p:cNvSpPr/>
          <p:nvPr/>
        </p:nvSpPr>
        <p:spPr>
          <a:xfrm rot="13555132">
            <a:off x="4201493" y="712653"/>
            <a:ext cx="44326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3599084">
            <a:off x="4402470" y="2268596"/>
            <a:ext cx="414685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7591" y="2133600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  <a:latin typeface="+mn-lt"/>
              </a:rPr>
              <a:t>Nombre</a:t>
            </a:r>
            <a:r>
              <a:rPr lang="en-US" sz="1400" b="1" dirty="0" smtClean="0">
                <a:solidFill>
                  <a:srgbClr val="00B0F0"/>
                </a:solidFill>
                <a:latin typeface="+mn-lt"/>
              </a:rPr>
              <a:t> del </a:t>
            </a:r>
            <a:r>
              <a:rPr lang="en-US" sz="1400" b="1" dirty="0" err="1" smtClean="0">
                <a:solidFill>
                  <a:srgbClr val="00B0F0"/>
                </a:solidFill>
                <a:latin typeface="+mn-lt"/>
              </a:rPr>
              <a:t>púpilo</a:t>
            </a:r>
            <a:endParaRPr lang="es-AR" sz="1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 rot="13376214">
            <a:off x="4573173" y="2996552"/>
            <a:ext cx="46165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3084287">
            <a:off x="5389791" y="3194777"/>
            <a:ext cx="39647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3161873">
            <a:off x="4674984" y="4285488"/>
            <a:ext cx="40371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7020" y="4158733"/>
            <a:ext cx="1412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  <a:latin typeface="+mn-lt"/>
              </a:rPr>
              <a:t>Fecha</a:t>
            </a:r>
            <a:r>
              <a:rPr lang="en-US" sz="1500" b="1" dirty="0" smtClean="0">
                <a:solidFill>
                  <a:srgbClr val="00B0F0"/>
                </a:solidFill>
                <a:latin typeface="+mn-lt"/>
              </a:rPr>
              <a:t> de hoy</a:t>
            </a:r>
            <a:endParaRPr lang="es-AR" sz="15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>
          <a:xfrm rot="13089414">
            <a:off x="6619554" y="4302799"/>
            <a:ext cx="44175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3515" y="4191000"/>
            <a:ext cx="169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00B0F0"/>
                </a:solidFill>
                <a:latin typeface="+mn-lt"/>
              </a:rPr>
              <a:t>La firma del </a:t>
            </a:r>
          </a:p>
          <a:p>
            <a:r>
              <a:rPr lang="en-US" sz="1500" b="1" dirty="0" smtClean="0">
                <a:solidFill>
                  <a:srgbClr val="00B0F0"/>
                </a:solidFill>
                <a:latin typeface="+mn-lt"/>
              </a:rPr>
              <a:t>Co-</a:t>
            </a:r>
            <a:r>
              <a:rPr lang="en-US" sz="1500" b="1" dirty="0" err="1" smtClean="0">
                <a:solidFill>
                  <a:srgbClr val="00B0F0"/>
                </a:solidFill>
                <a:latin typeface="+mn-lt"/>
              </a:rPr>
              <a:t>Conservador</a:t>
            </a:r>
            <a:endParaRPr lang="es-AR" sz="15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80201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6504" y="573728"/>
            <a:ext cx="1200896" cy="26447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48358" y="2970218"/>
            <a:ext cx="939062" cy="183376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74310" y="3153594"/>
            <a:ext cx="1287780" cy="233744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2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" grpId="0" animBg="1"/>
      <p:bldP spid="10" grpId="0" animBg="1"/>
      <p:bldP spid="11" grpId="0" animBg="1"/>
      <p:bldP spid="8" grpId="0"/>
      <p:bldP spid="14" grpId="0" animBg="1"/>
      <p:bldP spid="13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87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3384E-6 L 0 -0.78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Notificación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a la Corte de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Dirección</a:t>
            </a:r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(Notification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to Court of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Address)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685800"/>
            <a:ext cx="1676400" cy="3810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3429000" y="876300"/>
            <a:ext cx="838200" cy="16383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56401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Página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de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42672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3457622">
            <a:off x="5655889" y="1866341"/>
            <a:ext cx="327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568276">
            <a:off x="4762933" y="2347023"/>
            <a:ext cx="34736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45720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4023" y="4297977"/>
            <a:ext cx="184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Fecha</a:t>
            </a:r>
            <a:r>
              <a:rPr lang="en-US" sz="14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4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nacimiento</a:t>
            </a:r>
            <a:endParaRPr lang="en-US" sz="14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3457622">
            <a:off x="857728" y="3385907"/>
            <a:ext cx="31710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88620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seguro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social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púpilo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4762" y="4309646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457200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Cuidad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5720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Estado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6200" y="4648200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Código</a:t>
            </a:r>
            <a:endParaRPr lang="en-US" sz="1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Postal</a:t>
            </a:r>
            <a:endParaRPr lang="en-US" sz="1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975225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295400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0020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Dirección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295400"/>
            <a:ext cx="19736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Fecha</a:t>
            </a:r>
            <a:r>
              <a:rPr lang="en-US" sz="15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50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nacimiento</a:t>
            </a:r>
            <a:endParaRPr lang="en-US" sz="15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9431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sz="175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seguro</a:t>
            </a:r>
            <a:r>
              <a:rPr lang="en-US" sz="175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social del </a:t>
            </a:r>
            <a:r>
              <a:rPr lang="en-US" sz="175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sz="175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2954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160020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Ciudad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16002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Estado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1600200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Código</a:t>
            </a:r>
            <a:endParaRPr lang="en-US" sz="14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Postal</a:t>
            </a:r>
            <a:endParaRPr lang="en-US" sz="1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1947446"/>
            <a:ext cx="3047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licencia</a:t>
            </a: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1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286000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Correo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electrónico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 rot="3457622">
            <a:off x="819534" y="465618"/>
            <a:ext cx="39921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343400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Nombre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conservador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3434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 de </a:t>
            </a:r>
            <a:r>
              <a:rPr lang="en-US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teléfono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 </a:t>
            </a: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pueden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b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traigan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</a:t>
            </a: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niño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la </a:t>
            </a: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próxima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cita</a:t>
            </a:r>
            <a:r>
              <a:rPr lang="en-US" sz="4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</a:t>
            </a:r>
            <a:endParaRPr lang="en-US" sz="4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2133600"/>
            <a:ext cx="8991600" cy="1447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Uds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traen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niño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</a:p>
          <a:p>
            <a:pPr algn="ctr" fontAlgn="auto">
              <a:spcAft>
                <a:spcPts val="0"/>
              </a:spcAft>
            </a:pP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podemos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niño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Aft>
                <a:spcPts val="0"/>
              </a:spcAft>
            </a:pP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completar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los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papeles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servicio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 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733800"/>
            <a:ext cx="8991600" cy="1981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Uds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no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traen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niño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necesitarán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conseguir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Aft>
                <a:spcPts val="0"/>
              </a:spcAft>
            </a:pP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otra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persona para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niño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</a:p>
          <a:p>
            <a:pPr algn="ctr" fontAlgn="auto">
              <a:spcAft>
                <a:spcPts val="0"/>
              </a:spcAft>
            </a:pP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completar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los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papeles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servicio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por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mismo</a:t>
            </a:r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b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040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¿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Y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ahora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qué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?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356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archivará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enviará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direcciones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parientes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púpilo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recibirán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aviso antes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eviará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aviso al Centro Regional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Centro Regional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Centro Regional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hoy,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876800"/>
            <a:ext cx="32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776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3835589">
            <a:off x="528896" y="3590985"/>
            <a:ext cx="38495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3835589">
            <a:off x="4189476" y="3744366"/>
            <a:ext cx="38749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98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63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Página</a:t>
            </a:r>
            <a:r>
              <a:rPr lang="en-US" sz="29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en-US" sz="2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2 de 2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s-AR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33400"/>
            <a:ext cx="9144000" cy="13693055"/>
            <a:chOff x="0" y="533400"/>
            <a:chExt cx="9144000" cy="1369305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9144000" cy="13693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76800" y="58190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05400" y="2286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94495E-7 L 0 -0.7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4608"/>
            <a:ext cx="9144000" cy="136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10" y="1278175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206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1" name="Down Arrow 10"/>
          <p:cNvSpPr/>
          <p:nvPr/>
        </p:nvSpPr>
        <p:spPr>
          <a:xfrm rot="13835589">
            <a:off x="4407893" y="482025"/>
            <a:ext cx="424397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999" y="1684562"/>
            <a:ext cx="208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Dirección</a:t>
            </a:r>
            <a:r>
              <a:rPr lang="en-US" b="1" dirty="0" smtClean="0">
                <a:solidFill>
                  <a:srgbClr val="00B0F0"/>
                </a:solidFill>
              </a:rPr>
              <a:t> del </a:t>
            </a:r>
            <a:r>
              <a:rPr lang="en-US" b="1" dirty="0" err="1" smtClean="0">
                <a:solidFill>
                  <a:srgbClr val="00B0F0"/>
                </a:solidFill>
              </a:rPr>
              <a:t>Púpilo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168844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rgbClr val="00B0F0"/>
                </a:solidFill>
              </a:rPr>
              <a:t>Ciudad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</a:t>
            </a:r>
            <a:r>
              <a:rPr lang="en-US" b="1" dirty="0" smtClean="0">
                <a:solidFill>
                  <a:srgbClr val="00B0F0"/>
                </a:solidFill>
              </a:rPr>
              <a:t>Estado	</a:t>
            </a:r>
            <a:r>
              <a:rPr lang="en-US" b="1" dirty="0" err="1" smtClean="0">
                <a:solidFill>
                  <a:srgbClr val="00B0F0"/>
                </a:solidFill>
              </a:rPr>
              <a:t>Código</a:t>
            </a:r>
            <a:r>
              <a:rPr lang="en-US" b="1" dirty="0" smtClean="0">
                <a:solidFill>
                  <a:srgbClr val="00B0F0"/>
                </a:solidFill>
              </a:rPr>
              <a:t> Postal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727314">
            <a:off x="459314" y="1939026"/>
            <a:ext cx="37071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8675" y="3171825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Central </a:t>
            </a:r>
            <a:r>
              <a:rPr lang="en-US" b="1" i="1" dirty="0" smtClean="0">
                <a:solidFill>
                  <a:srgbClr val="00B0F0"/>
                </a:solidFill>
              </a:rPr>
              <a:t>or</a:t>
            </a:r>
            <a:r>
              <a:rPr lang="en-US" b="1" dirty="0" smtClean="0">
                <a:solidFill>
                  <a:srgbClr val="00B0F0"/>
                </a:solidFill>
              </a:rPr>
              <a:t> North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3063" y="4000500"/>
            <a:ext cx="14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Fecha</a:t>
            </a:r>
            <a:r>
              <a:rPr lang="en-US" b="1" dirty="0" smtClean="0">
                <a:solidFill>
                  <a:srgbClr val="00B0F0"/>
                </a:solidFill>
              </a:rPr>
              <a:t> de hoy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0737" y="4691390"/>
            <a:ext cx="3591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Firma del </a:t>
            </a:r>
            <a:r>
              <a:rPr lang="en-US" sz="2800" b="1" dirty="0" err="1" smtClean="0">
                <a:solidFill>
                  <a:srgbClr val="00B0F0"/>
                </a:solidFill>
              </a:rPr>
              <a:t>Demandante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7" y="26670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6670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70625" y="25863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O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727314">
            <a:off x="3134091" y="1940477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05400" y="2286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EJEMPLO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3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20" grpId="0"/>
      <p:bldP spid="23" grpId="0"/>
      <p:bldP spid="24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1503</Words>
  <Application>Microsoft Office PowerPoint</Application>
  <PresentationFormat>On-screen Show (4:3)</PresentationFormat>
  <Paragraphs>393</Paragraphs>
  <Slides>65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Formulario  de Renuncia  y Consentimiento  (Waiver &amp; Consent Form)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pueden,  traigan a su niño a la próxima cita…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Rouss</dc:creator>
  <cp:lastModifiedBy>Salvador Brasil</cp:lastModifiedBy>
  <cp:revision>251</cp:revision>
  <dcterms:created xsi:type="dcterms:W3CDTF">2011-10-17T18:08:05Z</dcterms:created>
  <dcterms:modified xsi:type="dcterms:W3CDTF">2014-07-30T19:17:27Z</dcterms:modified>
</cp:coreProperties>
</file>