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7"/>
  </p:notesMasterIdLst>
  <p:sldIdLst>
    <p:sldId id="277" r:id="rId2"/>
    <p:sldId id="278" r:id="rId3"/>
    <p:sldId id="290" r:id="rId4"/>
    <p:sldId id="292" r:id="rId5"/>
    <p:sldId id="299" r:id="rId6"/>
    <p:sldId id="300" r:id="rId7"/>
    <p:sldId id="293" r:id="rId8"/>
    <p:sldId id="291" r:id="rId9"/>
    <p:sldId id="294" r:id="rId10"/>
    <p:sldId id="295" r:id="rId11"/>
    <p:sldId id="296" r:id="rId12"/>
    <p:sldId id="297" r:id="rId13"/>
    <p:sldId id="302" r:id="rId14"/>
    <p:sldId id="301" r:id="rId15"/>
    <p:sldId id="29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ton, Douglas" initials="DD" lastIdx="1" clrIdx="0">
    <p:extLst>
      <p:ext uri="{19B8F6BF-5375-455C-9EA6-DF929625EA0E}">
        <p15:presenceInfo xmlns:p15="http://schemas.microsoft.com/office/powerpoint/2012/main" userId="S::Douglas.Denton@jud.ca.gov::b9e0a044-c71c-46a2-92e5-5b04123d2e3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4" autoAdjust="0"/>
    <p:restoredTop sz="94660"/>
  </p:normalViewPr>
  <p:slideViewPr>
    <p:cSldViewPr snapToGrid="0">
      <p:cViewPr varScale="1">
        <p:scale>
          <a:sx n="63" d="100"/>
          <a:sy n="63" d="100"/>
        </p:scale>
        <p:origin x="6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52A5E-7B1D-4427-B373-143C8DB4EC4E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7C691-3A1A-452A-8307-7F2F79477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35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courtinterpreters@jud.ca.gov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nterpreterportal.courts.ca.gov/index.cf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7CBBDD0-4420-4A50-96AB-392F9B97C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65BA403-54B9-4A0B-BC79-028C495C0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D8D3CD-ED31-41D8-B291-D21251FDA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7" y="1754984"/>
            <a:ext cx="6068070" cy="3187827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Court Interpreter Data Collection System (CIDCS) </a:t>
            </a:r>
            <a:br>
              <a:rPr lang="en-US" sz="5300" dirty="0"/>
            </a:br>
            <a:r>
              <a:rPr lang="en-US" sz="5300" dirty="0"/>
              <a:t>Court Interpreter Portal </a:t>
            </a:r>
            <a:br>
              <a:rPr lang="en-US" sz="4600" dirty="0"/>
            </a:br>
            <a:r>
              <a:rPr lang="en-US" sz="3200" dirty="0"/>
              <a:t>Instructions for payment of the compliance annual renewal fee and attestation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912FA-05F3-4FF4-98D2-674246F61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931" y="5154048"/>
            <a:ext cx="6037903" cy="644704"/>
          </a:xfrm>
        </p:spPr>
        <p:txBody>
          <a:bodyPr>
            <a:normAutofit/>
          </a:bodyPr>
          <a:lstStyle/>
          <a:p>
            <a:r>
              <a:rPr lang="en-US" dirty="0"/>
              <a:t>September 2023</a:t>
            </a:r>
          </a:p>
        </p:txBody>
      </p:sp>
      <p:pic>
        <p:nvPicPr>
          <p:cNvPr id="6" name="Graphic 5" descr="Internet with solid fill">
            <a:extLst>
              <a:ext uri="{FF2B5EF4-FFF2-40B4-BE49-F238E27FC236}">
                <a16:creationId xmlns:a16="http://schemas.microsoft.com/office/drawing/2014/main" id="{37AA9BE2-614C-49F2-8CEF-0FA539F32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37574" y="1695799"/>
            <a:ext cx="3458249" cy="3458249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C8C6883-513A-4FE8-8B55-7AA2A13A9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65601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A4DBD17-19AD-4376-A55A-C527EF944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DB7C943-6BFC-4A35-8DFA-0B204CD18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0E2C44-25E9-4B3D-A46F-604DA7CC1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733" y="419100"/>
            <a:ext cx="6068070" cy="12192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 dirty="0"/>
              <a:t>Payment page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71D267-C15C-4C27-9155-D5BF14E93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3936" y="1638300"/>
            <a:ext cx="6515609" cy="9144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The system only accepts Mastercard , Visa, and debit cards with these logos. Provide all of the required information and then submit your payment by clicking on “Pay with Your Credit or Debit Card.”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NOTE: For your security, the system will NOT retain your card’s information.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422E8FF-2CEE-453D-B080-94C893C4C57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10210" b="3"/>
          <a:stretch/>
        </p:blipFill>
        <p:spPr>
          <a:xfrm>
            <a:off x="8037574" y="759599"/>
            <a:ext cx="3458249" cy="533065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9DF27D9-327F-4301-A56A-9A8EC61E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3055736-4B20-42F5-852F-9C9F6F4BF5DB}"/>
              </a:ext>
            </a:extLst>
          </p:cNvPr>
          <p:cNvSpPr/>
          <p:nvPr/>
        </p:nvSpPr>
        <p:spPr>
          <a:xfrm>
            <a:off x="7788981" y="5727072"/>
            <a:ext cx="1793174" cy="4961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42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7F231E5-F402-49E1-82B4-C762909ED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F0BA12B-74D1-4DB1-9A3F-C9BA27B81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15FCC40-AA93-4D3B-90D0-69BC824EA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CAC866-C9AC-4104-935A-925EB59B9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4398" y="1298448"/>
            <a:ext cx="731520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spc="-100">
                <a:solidFill>
                  <a:schemeClr val="tx2"/>
                </a:solidFill>
              </a:rPr>
              <a:t>Once payment is complete, you will be logged out of CIDCS.</a:t>
            </a:r>
            <a:br>
              <a:rPr lang="en-US" sz="4100" spc="-100">
                <a:solidFill>
                  <a:schemeClr val="tx2"/>
                </a:solidFill>
              </a:rPr>
            </a:br>
            <a:r>
              <a:rPr lang="en-US" sz="4100" spc="-100">
                <a:solidFill>
                  <a:schemeClr val="tx2"/>
                </a:solidFill>
              </a:rPr>
              <a:t>Note: You may log back in at anytime to update your profile information.</a:t>
            </a:r>
          </a:p>
        </p:txBody>
      </p:sp>
    </p:spTree>
    <p:extLst>
      <p:ext uri="{BB962C8B-B14F-4D97-AF65-F5344CB8AC3E}">
        <p14:creationId xmlns:p14="http://schemas.microsoft.com/office/powerpoint/2010/main" val="3353003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6700D-7E2B-45D7-AC5D-098DE22F1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052256" cy="4601183"/>
          </a:xfrm>
        </p:spPr>
        <p:txBody>
          <a:bodyPr>
            <a:noAutofit/>
          </a:bodyPr>
          <a:lstStyle/>
          <a:p>
            <a:r>
              <a:rPr lang="en-US" sz="3800" dirty="0"/>
              <a:t>Step 4</a:t>
            </a:r>
            <a:br>
              <a:rPr lang="en-US" sz="3800" dirty="0"/>
            </a:br>
            <a:r>
              <a:rPr lang="en-US" sz="3800" dirty="0"/>
              <a:t>You will immediately receive two email confirmations. Save them for your records.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5BB521-7579-4F40-8837-946173CFEF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CIDCS Confirmation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73AFEE4-C3B4-4B2B-A8BD-1C81AF84FC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36630" y="1930400"/>
            <a:ext cx="2736077" cy="4024313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4B8CD4-7DDF-4072-92B7-72D95161FF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Payeezy Confirmation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0A4A9DB-830E-4364-BFBE-FBDAE9F4E98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87"/>
          <a:stretch/>
        </p:blipFill>
        <p:spPr bwMode="auto">
          <a:xfrm>
            <a:off x="8073463" y="1930400"/>
            <a:ext cx="2964987" cy="40243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58822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C34D06-69A9-4665-989C-14A547215FF9}"/>
              </a:ext>
            </a:extLst>
          </p:cNvPr>
          <p:cNvSpPr/>
          <p:nvPr/>
        </p:nvSpPr>
        <p:spPr>
          <a:xfrm>
            <a:off x="0" y="209551"/>
            <a:ext cx="12192000" cy="2028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/>
            <a:r>
              <a:rPr kumimoji="0" lang="en-US" sz="4400" b="0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To </a:t>
            </a:r>
            <a:r>
              <a:rPr lang="en-US" sz="4400" spc="-100" dirty="0">
                <a:solidFill>
                  <a:srgbClr val="FFFFFF"/>
                </a:solidFill>
                <a:latin typeface="Corbel" panose="020B0503020204020204"/>
                <a:ea typeface="+mj-ea"/>
                <a:cs typeface="+mj-cs"/>
              </a:rPr>
              <a:t>view your history of payments (including the     payment just made), log back in and select the “Payment History” tab.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A27131-E147-4A5B-BA05-D5C5A579B691}"/>
              </a:ext>
            </a:extLst>
          </p:cNvPr>
          <p:cNvSpPr txBox="1"/>
          <p:nvPr/>
        </p:nvSpPr>
        <p:spPr>
          <a:xfrm>
            <a:off x="2952750" y="3200400"/>
            <a:ext cx="2314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screen shot of payment history screen.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D720E0-6048-49E5-9CBC-F3F90FEA6076}"/>
              </a:ext>
            </a:extLst>
          </p:cNvPr>
          <p:cNvGrpSpPr>
            <a:grpSpLocks/>
          </p:cNvGrpSpPr>
          <p:nvPr/>
        </p:nvGrpSpPr>
        <p:grpSpPr>
          <a:xfrm>
            <a:off x="33337" y="2324100"/>
            <a:ext cx="12125325" cy="3450526"/>
            <a:chOff x="0" y="0"/>
            <a:chExt cx="12191999" cy="3287013"/>
          </a:xfrm>
        </p:grpSpPr>
        <p:pic>
          <p:nvPicPr>
            <p:cNvPr id="5" name="Image 73">
              <a:extLst>
                <a:ext uri="{FF2B5EF4-FFF2-40B4-BE49-F238E27FC236}">
                  <a16:creationId xmlns:a16="http://schemas.microsoft.com/office/drawing/2014/main" id="{006FC3EB-C65F-2929-BC7C-29FAF553F21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3013697"/>
            </a:xfrm>
            <a:prstGeom prst="rect">
              <a:avLst/>
            </a:prstGeom>
          </p:spPr>
        </p:pic>
        <p:sp>
          <p:nvSpPr>
            <p:cNvPr id="6" name="Graphic 74">
              <a:extLst>
                <a:ext uri="{FF2B5EF4-FFF2-40B4-BE49-F238E27FC236}">
                  <a16:creationId xmlns:a16="http://schemas.microsoft.com/office/drawing/2014/main" id="{52BC637F-14E3-2304-E1D8-F4D04E5C93BF}"/>
                </a:ext>
              </a:extLst>
            </p:cNvPr>
            <p:cNvSpPr/>
            <p:nvPr/>
          </p:nvSpPr>
          <p:spPr>
            <a:xfrm>
              <a:off x="279654" y="2215133"/>
              <a:ext cx="11752580" cy="1071880"/>
            </a:xfrm>
            <a:custGeom>
              <a:avLst/>
              <a:gdLst/>
              <a:ahLst/>
              <a:cxnLst/>
              <a:rect l="l" t="t" r="r" b="b"/>
              <a:pathLst>
                <a:path w="11752580" h="1071880">
                  <a:moveTo>
                    <a:pt x="0" y="535686"/>
                  </a:moveTo>
                  <a:lnTo>
                    <a:pt x="13117" y="499606"/>
                  </a:lnTo>
                  <a:lnTo>
                    <a:pt x="42142" y="471199"/>
                  </a:lnTo>
                  <a:lnTo>
                    <a:pt x="74439" y="450187"/>
                  </a:lnTo>
                  <a:lnTo>
                    <a:pt x="115562" y="429443"/>
                  </a:lnTo>
                  <a:lnTo>
                    <a:pt x="165331" y="408985"/>
                  </a:lnTo>
                  <a:lnTo>
                    <a:pt x="203224" y="395513"/>
                  </a:lnTo>
                  <a:lnTo>
                    <a:pt x="244826" y="382179"/>
                  </a:lnTo>
                  <a:lnTo>
                    <a:pt x="290084" y="368989"/>
                  </a:lnTo>
                  <a:lnTo>
                    <a:pt x="338945" y="355948"/>
                  </a:lnTo>
                  <a:lnTo>
                    <a:pt x="391355" y="343061"/>
                  </a:lnTo>
                  <a:lnTo>
                    <a:pt x="447260" y="330331"/>
                  </a:lnTo>
                  <a:lnTo>
                    <a:pt x="506609" y="317765"/>
                  </a:lnTo>
                  <a:lnTo>
                    <a:pt x="569347" y="305367"/>
                  </a:lnTo>
                  <a:lnTo>
                    <a:pt x="635421" y="293142"/>
                  </a:lnTo>
                  <a:lnTo>
                    <a:pt x="704777" y="281095"/>
                  </a:lnTo>
                  <a:lnTo>
                    <a:pt x="777363" y="269230"/>
                  </a:lnTo>
                  <a:lnTo>
                    <a:pt x="853125" y="257553"/>
                  </a:lnTo>
                  <a:lnTo>
                    <a:pt x="892181" y="251786"/>
                  </a:lnTo>
                  <a:lnTo>
                    <a:pt x="932010" y="246068"/>
                  </a:lnTo>
                  <a:lnTo>
                    <a:pt x="972607" y="240399"/>
                  </a:lnTo>
                  <a:lnTo>
                    <a:pt x="1013965" y="234780"/>
                  </a:lnTo>
                  <a:lnTo>
                    <a:pt x="1056077" y="229212"/>
                  </a:lnTo>
                  <a:lnTo>
                    <a:pt x="1098936" y="223695"/>
                  </a:lnTo>
                  <a:lnTo>
                    <a:pt x="1142536" y="218229"/>
                  </a:lnTo>
                  <a:lnTo>
                    <a:pt x="1186870" y="212816"/>
                  </a:lnTo>
                  <a:lnTo>
                    <a:pt x="1231931" y="207456"/>
                  </a:lnTo>
                  <a:lnTo>
                    <a:pt x="1277713" y="202149"/>
                  </a:lnTo>
                  <a:lnTo>
                    <a:pt x="1324209" y="196897"/>
                  </a:lnTo>
                  <a:lnTo>
                    <a:pt x="1371413" y="191699"/>
                  </a:lnTo>
                  <a:lnTo>
                    <a:pt x="1419317" y="186557"/>
                  </a:lnTo>
                  <a:lnTo>
                    <a:pt x="1467916" y="181471"/>
                  </a:lnTo>
                  <a:lnTo>
                    <a:pt x="1517201" y="176441"/>
                  </a:lnTo>
                  <a:lnTo>
                    <a:pt x="1567168" y="171468"/>
                  </a:lnTo>
                  <a:lnTo>
                    <a:pt x="1617809" y="166554"/>
                  </a:lnTo>
                  <a:lnTo>
                    <a:pt x="1669117" y="161697"/>
                  </a:lnTo>
                  <a:lnTo>
                    <a:pt x="1721086" y="156900"/>
                  </a:lnTo>
                  <a:lnTo>
                    <a:pt x="1773709" y="152162"/>
                  </a:lnTo>
                  <a:lnTo>
                    <a:pt x="1826980" y="147485"/>
                  </a:lnTo>
                  <a:lnTo>
                    <a:pt x="1880891" y="142868"/>
                  </a:lnTo>
                  <a:lnTo>
                    <a:pt x="1935437" y="138313"/>
                  </a:lnTo>
                  <a:lnTo>
                    <a:pt x="1990610" y="133820"/>
                  </a:lnTo>
                  <a:lnTo>
                    <a:pt x="2046403" y="129390"/>
                  </a:lnTo>
                  <a:lnTo>
                    <a:pt x="2102811" y="125023"/>
                  </a:lnTo>
                  <a:lnTo>
                    <a:pt x="2159827" y="120719"/>
                  </a:lnTo>
                  <a:lnTo>
                    <a:pt x="2217443" y="116481"/>
                  </a:lnTo>
                  <a:lnTo>
                    <a:pt x="2275653" y="112307"/>
                  </a:lnTo>
                  <a:lnTo>
                    <a:pt x="2334451" y="108199"/>
                  </a:lnTo>
                  <a:lnTo>
                    <a:pt x="2393830" y="104157"/>
                  </a:lnTo>
                  <a:lnTo>
                    <a:pt x="2453783" y="100183"/>
                  </a:lnTo>
                  <a:lnTo>
                    <a:pt x="2514303" y="96276"/>
                  </a:lnTo>
                  <a:lnTo>
                    <a:pt x="2575385" y="92437"/>
                  </a:lnTo>
                  <a:lnTo>
                    <a:pt x="2637020" y="88666"/>
                  </a:lnTo>
                  <a:lnTo>
                    <a:pt x="2699203" y="84965"/>
                  </a:lnTo>
                  <a:lnTo>
                    <a:pt x="2761927" y="81334"/>
                  </a:lnTo>
                  <a:lnTo>
                    <a:pt x="2825185" y="77774"/>
                  </a:lnTo>
                  <a:lnTo>
                    <a:pt x="2888971" y="74285"/>
                  </a:lnTo>
                  <a:lnTo>
                    <a:pt x="2953277" y="70867"/>
                  </a:lnTo>
                  <a:lnTo>
                    <a:pt x="3018098" y="67522"/>
                  </a:lnTo>
                  <a:lnTo>
                    <a:pt x="3083426" y="64250"/>
                  </a:lnTo>
                  <a:lnTo>
                    <a:pt x="3149255" y="61051"/>
                  </a:lnTo>
                  <a:lnTo>
                    <a:pt x="3215578" y="57927"/>
                  </a:lnTo>
                  <a:lnTo>
                    <a:pt x="3282389" y="54878"/>
                  </a:lnTo>
                  <a:lnTo>
                    <a:pt x="3349681" y="51904"/>
                  </a:lnTo>
                  <a:lnTo>
                    <a:pt x="3417447" y="49005"/>
                  </a:lnTo>
                  <a:lnTo>
                    <a:pt x="3485680" y="46184"/>
                  </a:lnTo>
                  <a:lnTo>
                    <a:pt x="3554375" y="43440"/>
                  </a:lnTo>
                  <a:lnTo>
                    <a:pt x="3623523" y="40774"/>
                  </a:lnTo>
                  <a:lnTo>
                    <a:pt x="3693120" y="38186"/>
                  </a:lnTo>
                  <a:lnTo>
                    <a:pt x="3763157" y="35677"/>
                  </a:lnTo>
                  <a:lnTo>
                    <a:pt x="3833628" y="33248"/>
                  </a:lnTo>
                  <a:lnTo>
                    <a:pt x="3904527" y="30899"/>
                  </a:lnTo>
                  <a:lnTo>
                    <a:pt x="3975847" y="28631"/>
                  </a:lnTo>
                  <a:lnTo>
                    <a:pt x="4047582" y="26445"/>
                  </a:lnTo>
                  <a:lnTo>
                    <a:pt x="4119724" y="24341"/>
                  </a:lnTo>
                  <a:lnTo>
                    <a:pt x="4192266" y="22319"/>
                  </a:lnTo>
                  <a:lnTo>
                    <a:pt x="4265203" y="20381"/>
                  </a:lnTo>
                  <a:lnTo>
                    <a:pt x="4338528" y="18526"/>
                  </a:lnTo>
                  <a:lnTo>
                    <a:pt x="4412234" y="16756"/>
                  </a:lnTo>
                  <a:lnTo>
                    <a:pt x="4486314" y="15072"/>
                  </a:lnTo>
                  <a:lnTo>
                    <a:pt x="4560761" y="13473"/>
                  </a:lnTo>
                  <a:lnTo>
                    <a:pt x="4635570" y="11960"/>
                  </a:lnTo>
                  <a:lnTo>
                    <a:pt x="4710733" y="10535"/>
                  </a:lnTo>
                  <a:lnTo>
                    <a:pt x="4786243" y="9197"/>
                  </a:lnTo>
                  <a:lnTo>
                    <a:pt x="4862095" y="7947"/>
                  </a:lnTo>
                  <a:lnTo>
                    <a:pt x="4938281" y="6786"/>
                  </a:lnTo>
                  <a:lnTo>
                    <a:pt x="5014794" y="5714"/>
                  </a:lnTo>
                  <a:lnTo>
                    <a:pt x="5091629" y="4732"/>
                  </a:lnTo>
                  <a:lnTo>
                    <a:pt x="5168778" y="3841"/>
                  </a:lnTo>
                  <a:lnTo>
                    <a:pt x="5246234" y="3042"/>
                  </a:lnTo>
                  <a:lnTo>
                    <a:pt x="5323992" y="2334"/>
                  </a:lnTo>
                  <a:lnTo>
                    <a:pt x="5402043" y="1718"/>
                  </a:lnTo>
                  <a:lnTo>
                    <a:pt x="5480383" y="1195"/>
                  </a:lnTo>
                  <a:lnTo>
                    <a:pt x="5559003" y="766"/>
                  </a:lnTo>
                  <a:lnTo>
                    <a:pt x="5637898" y="432"/>
                  </a:lnTo>
                  <a:lnTo>
                    <a:pt x="5717061" y="192"/>
                  </a:lnTo>
                  <a:lnTo>
                    <a:pt x="5796485" y="48"/>
                  </a:lnTo>
                  <a:lnTo>
                    <a:pt x="5876163" y="0"/>
                  </a:lnTo>
                  <a:lnTo>
                    <a:pt x="5955840" y="48"/>
                  </a:lnTo>
                  <a:lnTo>
                    <a:pt x="6035264" y="192"/>
                  </a:lnTo>
                  <a:lnTo>
                    <a:pt x="6114427" y="432"/>
                  </a:lnTo>
                  <a:lnTo>
                    <a:pt x="6193322" y="766"/>
                  </a:lnTo>
                  <a:lnTo>
                    <a:pt x="6271942" y="1195"/>
                  </a:lnTo>
                  <a:lnTo>
                    <a:pt x="6350282" y="1718"/>
                  </a:lnTo>
                  <a:lnTo>
                    <a:pt x="6428333" y="2334"/>
                  </a:lnTo>
                  <a:lnTo>
                    <a:pt x="6506091" y="3042"/>
                  </a:lnTo>
                  <a:lnTo>
                    <a:pt x="6583547" y="3841"/>
                  </a:lnTo>
                  <a:lnTo>
                    <a:pt x="6660696" y="4732"/>
                  </a:lnTo>
                  <a:lnTo>
                    <a:pt x="6737531" y="5714"/>
                  </a:lnTo>
                  <a:lnTo>
                    <a:pt x="6814044" y="6786"/>
                  </a:lnTo>
                  <a:lnTo>
                    <a:pt x="6890230" y="7947"/>
                  </a:lnTo>
                  <a:lnTo>
                    <a:pt x="6966082" y="9197"/>
                  </a:lnTo>
                  <a:lnTo>
                    <a:pt x="7041592" y="10535"/>
                  </a:lnTo>
                  <a:lnTo>
                    <a:pt x="7116755" y="11960"/>
                  </a:lnTo>
                  <a:lnTo>
                    <a:pt x="7191564" y="13473"/>
                  </a:lnTo>
                  <a:lnTo>
                    <a:pt x="7266011" y="15072"/>
                  </a:lnTo>
                  <a:lnTo>
                    <a:pt x="7340091" y="16756"/>
                  </a:lnTo>
                  <a:lnTo>
                    <a:pt x="7413797" y="18526"/>
                  </a:lnTo>
                  <a:lnTo>
                    <a:pt x="7487122" y="20381"/>
                  </a:lnTo>
                  <a:lnTo>
                    <a:pt x="7560059" y="22319"/>
                  </a:lnTo>
                  <a:lnTo>
                    <a:pt x="7632601" y="24341"/>
                  </a:lnTo>
                  <a:lnTo>
                    <a:pt x="7704743" y="26445"/>
                  </a:lnTo>
                  <a:lnTo>
                    <a:pt x="7776478" y="28631"/>
                  </a:lnTo>
                  <a:lnTo>
                    <a:pt x="7847798" y="30899"/>
                  </a:lnTo>
                  <a:lnTo>
                    <a:pt x="7918697" y="33248"/>
                  </a:lnTo>
                  <a:lnTo>
                    <a:pt x="7989168" y="35677"/>
                  </a:lnTo>
                  <a:lnTo>
                    <a:pt x="8059205" y="38186"/>
                  </a:lnTo>
                  <a:lnTo>
                    <a:pt x="8128802" y="40774"/>
                  </a:lnTo>
                  <a:lnTo>
                    <a:pt x="8197950" y="43440"/>
                  </a:lnTo>
                  <a:lnTo>
                    <a:pt x="8266645" y="46184"/>
                  </a:lnTo>
                  <a:lnTo>
                    <a:pt x="8334878" y="49005"/>
                  </a:lnTo>
                  <a:lnTo>
                    <a:pt x="8402644" y="51904"/>
                  </a:lnTo>
                  <a:lnTo>
                    <a:pt x="8469936" y="54878"/>
                  </a:lnTo>
                  <a:lnTo>
                    <a:pt x="8536747" y="57927"/>
                  </a:lnTo>
                  <a:lnTo>
                    <a:pt x="8603070" y="61051"/>
                  </a:lnTo>
                  <a:lnTo>
                    <a:pt x="8668899" y="64250"/>
                  </a:lnTo>
                  <a:lnTo>
                    <a:pt x="8734227" y="67522"/>
                  </a:lnTo>
                  <a:lnTo>
                    <a:pt x="8799048" y="70867"/>
                  </a:lnTo>
                  <a:lnTo>
                    <a:pt x="8863354" y="74285"/>
                  </a:lnTo>
                  <a:lnTo>
                    <a:pt x="8927140" y="77774"/>
                  </a:lnTo>
                  <a:lnTo>
                    <a:pt x="8990398" y="81334"/>
                  </a:lnTo>
                  <a:lnTo>
                    <a:pt x="9053122" y="84965"/>
                  </a:lnTo>
                  <a:lnTo>
                    <a:pt x="9115305" y="88666"/>
                  </a:lnTo>
                  <a:lnTo>
                    <a:pt x="9176940" y="92437"/>
                  </a:lnTo>
                  <a:lnTo>
                    <a:pt x="9238022" y="96276"/>
                  </a:lnTo>
                  <a:lnTo>
                    <a:pt x="9298542" y="100183"/>
                  </a:lnTo>
                  <a:lnTo>
                    <a:pt x="9358495" y="104157"/>
                  </a:lnTo>
                  <a:lnTo>
                    <a:pt x="9417874" y="108199"/>
                  </a:lnTo>
                  <a:lnTo>
                    <a:pt x="9476672" y="112307"/>
                  </a:lnTo>
                  <a:lnTo>
                    <a:pt x="9534882" y="116481"/>
                  </a:lnTo>
                  <a:lnTo>
                    <a:pt x="9592498" y="120719"/>
                  </a:lnTo>
                  <a:lnTo>
                    <a:pt x="9649514" y="125023"/>
                  </a:lnTo>
                  <a:lnTo>
                    <a:pt x="9705922" y="129390"/>
                  </a:lnTo>
                  <a:lnTo>
                    <a:pt x="9761715" y="133820"/>
                  </a:lnTo>
                  <a:lnTo>
                    <a:pt x="9816888" y="138313"/>
                  </a:lnTo>
                  <a:lnTo>
                    <a:pt x="9871434" y="142868"/>
                  </a:lnTo>
                  <a:lnTo>
                    <a:pt x="9925345" y="147485"/>
                  </a:lnTo>
                  <a:lnTo>
                    <a:pt x="9978616" y="152162"/>
                  </a:lnTo>
                  <a:lnTo>
                    <a:pt x="10031239" y="156900"/>
                  </a:lnTo>
                  <a:lnTo>
                    <a:pt x="10083208" y="161697"/>
                  </a:lnTo>
                  <a:lnTo>
                    <a:pt x="10134516" y="166554"/>
                  </a:lnTo>
                  <a:lnTo>
                    <a:pt x="10185157" y="171468"/>
                  </a:lnTo>
                  <a:lnTo>
                    <a:pt x="10235124" y="176441"/>
                  </a:lnTo>
                  <a:lnTo>
                    <a:pt x="10284409" y="181471"/>
                  </a:lnTo>
                  <a:lnTo>
                    <a:pt x="10333008" y="186557"/>
                  </a:lnTo>
                  <a:lnTo>
                    <a:pt x="10380912" y="191699"/>
                  </a:lnTo>
                  <a:lnTo>
                    <a:pt x="10428116" y="196897"/>
                  </a:lnTo>
                  <a:lnTo>
                    <a:pt x="10474612" y="202149"/>
                  </a:lnTo>
                  <a:lnTo>
                    <a:pt x="10520394" y="207456"/>
                  </a:lnTo>
                  <a:lnTo>
                    <a:pt x="10565455" y="212816"/>
                  </a:lnTo>
                  <a:lnTo>
                    <a:pt x="10609789" y="218229"/>
                  </a:lnTo>
                  <a:lnTo>
                    <a:pt x="10653389" y="223695"/>
                  </a:lnTo>
                  <a:lnTo>
                    <a:pt x="10696248" y="229212"/>
                  </a:lnTo>
                  <a:lnTo>
                    <a:pt x="10738360" y="234780"/>
                  </a:lnTo>
                  <a:lnTo>
                    <a:pt x="10779718" y="240399"/>
                  </a:lnTo>
                  <a:lnTo>
                    <a:pt x="10820315" y="246068"/>
                  </a:lnTo>
                  <a:lnTo>
                    <a:pt x="10860144" y="251786"/>
                  </a:lnTo>
                  <a:lnTo>
                    <a:pt x="10899200" y="257553"/>
                  </a:lnTo>
                  <a:lnTo>
                    <a:pt x="10937474" y="263368"/>
                  </a:lnTo>
                  <a:lnTo>
                    <a:pt x="11011655" y="275139"/>
                  </a:lnTo>
                  <a:lnTo>
                    <a:pt x="11082633" y="287096"/>
                  </a:lnTo>
                  <a:lnTo>
                    <a:pt x="11150355" y="299233"/>
                  </a:lnTo>
                  <a:lnTo>
                    <a:pt x="11214768" y="311545"/>
                  </a:lnTo>
                  <a:lnTo>
                    <a:pt x="11275817" y="324028"/>
                  </a:lnTo>
                  <a:lnTo>
                    <a:pt x="11333451" y="336676"/>
                  </a:lnTo>
                  <a:lnTo>
                    <a:pt x="11387616" y="349485"/>
                  </a:lnTo>
                  <a:lnTo>
                    <a:pt x="11438258" y="362450"/>
                  </a:lnTo>
                  <a:lnTo>
                    <a:pt x="11485324" y="375566"/>
                  </a:lnTo>
                  <a:lnTo>
                    <a:pt x="11528760" y="388828"/>
                  </a:lnTo>
                  <a:lnTo>
                    <a:pt x="11568515" y="402232"/>
                  </a:lnTo>
                  <a:lnTo>
                    <a:pt x="11604533" y="415772"/>
                  </a:lnTo>
                  <a:lnTo>
                    <a:pt x="11651440" y="436327"/>
                  </a:lnTo>
                  <a:lnTo>
                    <a:pt x="11689641" y="457162"/>
                  </a:lnTo>
                  <a:lnTo>
                    <a:pt x="11726723" y="485349"/>
                  </a:lnTo>
                  <a:lnTo>
                    <a:pt x="11750213" y="521182"/>
                  </a:lnTo>
                  <a:lnTo>
                    <a:pt x="11752326" y="535686"/>
                  </a:lnTo>
                  <a:lnTo>
                    <a:pt x="11751796" y="542949"/>
                  </a:lnTo>
                  <a:lnTo>
                    <a:pt x="11733476" y="578907"/>
                  </a:lnTo>
                  <a:lnTo>
                    <a:pt x="11700409" y="607205"/>
                  </a:lnTo>
                  <a:lnTo>
                    <a:pt x="11665150" y="628129"/>
                  </a:lnTo>
                  <a:lnTo>
                    <a:pt x="11621125" y="648780"/>
                  </a:lnTo>
                  <a:lnTo>
                    <a:pt x="11568515" y="669139"/>
                  </a:lnTo>
                  <a:lnTo>
                    <a:pt x="11528760" y="682543"/>
                  </a:lnTo>
                  <a:lnTo>
                    <a:pt x="11485324" y="695805"/>
                  </a:lnTo>
                  <a:lnTo>
                    <a:pt x="11438258" y="708921"/>
                  </a:lnTo>
                  <a:lnTo>
                    <a:pt x="11387616" y="721886"/>
                  </a:lnTo>
                  <a:lnTo>
                    <a:pt x="11333451" y="734695"/>
                  </a:lnTo>
                  <a:lnTo>
                    <a:pt x="11275817" y="747343"/>
                  </a:lnTo>
                  <a:lnTo>
                    <a:pt x="11214768" y="759826"/>
                  </a:lnTo>
                  <a:lnTo>
                    <a:pt x="11150355" y="772138"/>
                  </a:lnTo>
                  <a:lnTo>
                    <a:pt x="11082633" y="784275"/>
                  </a:lnTo>
                  <a:lnTo>
                    <a:pt x="11011655" y="796232"/>
                  </a:lnTo>
                  <a:lnTo>
                    <a:pt x="10937474" y="808003"/>
                  </a:lnTo>
                  <a:lnTo>
                    <a:pt x="10899200" y="813818"/>
                  </a:lnTo>
                  <a:lnTo>
                    <a:pt x="10860144" y="819585"/>
                  </a:lnTo>
                  <a:lnTo>
                    <a:pt x="10820315" y="825303"/>
                  </a:lnTo>
                  <a:lnTo>
                    <a:pt x="10779718" y="830972"/>
                  </a:lnTo>
                  <a:lnTo>
                    <a:pt x="10738360" y="836591"/>
                  </a:lnTo>
                  <a:lnTo>
                    <a:pt x="10696248" y="842159"/>
                  </a:lnTo>
                  <a:lnTo>
                    <a:pt x="10653389" y="847676"/>
                  </a:lnTo>
                  <a:lnTo>
                    <a:pt x="10609789" y="853142"/>
                  </a:lnTo>
                  <a:lnTo>
                    <a:pt x="10565455" y="858555"/>
                  </a:lnTo>
                  <a:lnTo>
                    <a:pt x="10520394" y="863915"/>
                  </a:lnTo>
                  <a:lnTo>
                    <a:pt x="10474612" y="869222"/>
                  </a:lnTo>
                  <a:lnTo>
                    <a:pt x="10428116" y="874474"/>
                  </a:lnTo>
                  <a:lnTo>
                    <a:pt x="10380912" y="879672"/>
                  </a:lnTo>
                  <a:lnTo>
                    <a:pt x="10333008" y="884814"/>
                  </a:lnTo>
                  <a:lnTo>
                    <a:pt x="10284409" y="889900"/>
                  </a:lnTo>
                  <a:lnTo>
                    <a:pt x="10235124" y="894930"/>
                  </a:lnTo>
                  <a:lnTo>
                    <a:pt x="10185157" y="899903"/>
                  </a:lnTo>
                  <a:lnTo>
                    <a:pt x="10134516" y="904817"/>
                  </a:lnTo>
                  <a:lnTo>
                    <a:pt x="10083208" y="909674"/>
                  </a:lnTo>
                  <a:lnTo>
                    <a:pt x="10031239" y="914471"/>
                  </a:lnTo>
                  <a:lnTo>
                    <a:pt x="9978616" y="919209"/>
                  </a:lnTo>
                  <a:lnTo>
                    <a:pt x="9925345" y="923886"/>
                  </a:lnTo>
                  <a:lnTo>
                    <a:pt x="9871434" y="928503"/>
                  </a:lnTo>
                  <a:lnTo>
                    <a:pt x="9816888" y="933058"/>
                  </a:lnTo>
                  <a:lnTo>
                    <a:pt x="9761715" y="937551"/>
                  </a:lnTo>
                  <a:lnTo>
                    <a:pt x="9705922" y="941981"/>
                  </a:lnTo>
                  <a:lnTo>
                    <a:pt x="9649514" y="946348"/>
                  </a:lnTo>
                  <a:lnTo>
                    <a:pt x="9592498" y="950652"/>
                  </a:lnTo>
                  <a:lnTo>
                    <a:pt x="9534882" y="954890"/>
                  </a:lnTo>
                  <a:lnTo>
                    <a:pt x="9476672" y="959064"/>
                  </a:lnTo>
                  <a:lnTo>
                    <a:pt x="9417874" y="963172"/>
                  </a:lnTo>
                  <a:lnTo>
                    <a:pt x="9358495" y="967214"/>
                  </a:lnTo>
                  <a:lnTo>
                    <a:pt x="9298542" y="971188"/>
                  </a:lnTo>
                  <a:lnTo>
                    <a:pt x="9238022" y="975095"/>
                  </a:lnTo>
                  <a:lnTo>
                    <a:pt x="9176940" y="978934"/>
                  </a:lnTo>
                  <a:lnTo>
                    <a:pt x="9115305" y="982705"/>
                  </a:lnTo>
                  <a:lnTo>
                    <a:pt x="9053122" y="986406"/>
                  </a:lnTo>
                  <a:lnTo>
                    <a:pt x="8990398" y="990037"/>
                  </a:lnTo>
                  <a:lnTo>
                    <a:pt x="8927140" y="993597"/>
                  </a:lnTo>
                  <a:lnTo>
                    <a:pt x="8863354" y="997086"/>
                  </a:lnTo>
                  <a:lnTo>
                    <a:pt x="8799048" y="1000504"/>
                  </a:lnTo>
                  <a:lnTo>
                    <a:pt x="8734227" y="1003849"/>
                  </a:lnTo>
                  <a:lnTo>
                    <a:pt x="8668899" y="1007121"/>
                  </a:lnTo>
                  <a:lnTo>
                    <a:pt x="8603070" y="1010320"/>
                  </a:lnTo>
                  <a:lnTo>
                    <a:pt x="8536747" y="1013444"/>
                  </a:lnTo>
                  <a:lnTo>
                    <a:pt x="8469936" y="1016493"/>
                  </a:lnTo>
                  <a:lnTo>
                    <a:pt x="8402644" y="1019467"/>
                  </a:lnTo>
                  <a:lnTo>
                    <a:pt x="8334878" y="1022366"/>
                  </a:lnTo>
                  <a:lnTo>
                    <a:pt x="8266645" y="1025187"/>
                  </a:lnTo>
                  <a:lnTo>
                    <a:pt x="8197950" y="1027931"/>
                  </a:lnTo>
                  <a:lnTo>
                    <a:pt x="8128802" y="1030597"/>
                  </a:lnTo>
                  <a:lnTo>
                    <a:pt x="8059205" y="1033185"/>
                  </a:lnTo>
                  <a:lnTo>
                    <a:pt x="7989168" y="1035694"/>
                  </a:lnTo>
                  <a:lnTo>
                    <a:pt x="7918697" y="1038123"/>
                  </a:lnTo>
                  <a:lnTo>
                    <a:pt x="7847798" y="1040472"/>
                  </a:lnTo>
                  <a:lnTo>
                    <a:pt x="7776478" y="1042740"/>
                  </a:lnTo>
                  <a:lnTo>
                    <a:pt x="7704743" y="1044926"/>
                  </a:lnTo>
                  <a:lnTo>
                    <a:pt x="7632601" y="1047030"/>
                  </a:lnTo>
                  <a:lnTo>
                    <a:pt x="7560059" y="1049052"/>
                  </a:lnTo>
                  <a:lnTo>
                    <a:pt x="7487122" y="1050990"/>
                  </a:lnTo>
                  <a:lnTo>
                    <a:pt x="7413797" y="1052845"/>
                  </a:lnTo>
                  <a:lnTo>
                    <a:pt x="7340091" y="1054615"/>
                  </a:lnTo>
                  <a:lnTo>
                    <a:pt x="7266011" y="1056299"/>
                  </a:lnTo>
                  <a:lnTo>
                    <a:pt x="7191564" y="1057898"/>
                  </a:lnTo>
                  <a:lnTo>
                    <a:pt x="7116755" y="1059411"/>
                  </a:lnTo>
                  <a:lnTo>
                    <a:pt x="7041592" y="1060836"/>
                  </a:lnTo>
                  <a:lnTo>
                    <a:pt x="6966082" y="1062174"/>
                  </a:lnTo>
                  <a:lnTo>
                    <a:pt x="6890230" y="1063424"/>
                  </a:lnTo>
                  <a:lnTo>
                    <a:pt x="6814044" y="1064585"/>
                  </a:lnTo>
                  <a:lnTo>
                    <a:pt x="6737531" y="1065657"/>
                  </a:lnTo>
                  <a:lnTo>
                    <a:pt x="6660696" y="1066639"/>
                  </a:lnTo>
                  <a:lnTo>
                    <a:pt x="6583547" y="1067530"/>
                  </a:lnTo>
                  <a:lnTo>
                    <a:pt x="6506091" y="1068329"/>
                  </a:lnTo>
                  <a:lnTo>
                    <a:pt x="6428333" y="1069037"/>
                  </a:lnTo>
                  <a:lnTo>
                    <a:pt x="6350282" y="1069653"/>
                  </a:lnTo>
                  <a:lnTo>
                    <a:pt x="6271942" y="1070176"/>
                  </a:lnTo>
                  <a:lnTo>
                    <a:pt x="6193322" y="1070605"/>
                  </a:lnTo>
                  <a:lnTo>
                    <a:pt x="6114427" y="1070939"/>
                  </a:lnTo>
                  <a:lnTo>
                    <a:pt x="6035264" y="1071179"/>
                  </a:lnTo>
                  <a:lnTo>
                    <a:pt x="5955840" y="1071323"/>
                  </a:lnTo>
                  <a:lnTo>
                    <a:pt x="5876163" y="1071372"/>
                  </a:lnTo>
                  <a:lnTo>
                    <a:pt x="5796485" y="1071323"/>
                  </a:lnTo>
                  <a:lnTo>
                    <a:pt x="5717061" y="1071179"/>
                  </a:lnTo>
                  <a:lnTo>
                    <a:pt x="5637898" y="1070939"/>
                  </a:lnTo>
                  <a:lnTo>
                    <a:pt x="5559003" y="1070605"/>
                  </a:lnTo>
                  <a:lnTo>
                    <a:pt x="5480383" y="1070176"/>
                  </a:lnTo>
                  <a:lnTo>
                    <a:pt x="5402043" y="1069653"/>
                  </a:lnTo>
                  <a:lnTo>
                    <a:pt x="5323992" y="1069037"/>
                  </a:lnTo>
                  <a:lnTo>
                    <a:pt x="5246234" y="1068329"/>
                  </a:lnTo>
                  <a:lnTo>
                    <a:pt x="5168778" y="1067530"/>
                  </a:lnTo>
                  <a:lnTo>
                    <a:pt x="5091629" y="1066639"/>
                  </a:lnTo>
                  <a:lnTo>
                    <a:pt x="5014794" y="1065657"/>
                  </a:lnTo>
                  <a:lnTo>
                    <a:pt x="4938281" y="1064585"/>
                  </a:lnTo>
                  <a:lnTo>
                    <a:pt x="4862095" y="1063424"/>
                  </a:lnTo>
                  <a:lnTo>
                    <a:pt x="4786243" y="1062174"/>
                  </a:lnTo>
                  <a:lnTo>
                    <a:pt x="4710733" y="1060836"/>
                  </a:lnTo>
                  <a:lnTo>
                    <a:pt x="4635570" y="1059411"/>
                  </a:lnTo>
                  <a:lnTo>
                    <a:pt x="4560761" y="1057898"/>
                  </a:lnTo>
                  <a:lnTo>
                    <a:pt x="4486314" y="1056299"/>
                  </a:lnTo>
                  <a:lnTo>
                    <a:pt x="4412234" y="1054615"/>
                  </a:lnTo>
                  <a:lnTo>
                    <a:pt x="4338528" y="1052845"/>
                  </a:lnTo>
                  <a:lnTo>
                    <a:pt x="4265203" y="1050990"/>
                  </a:lnTo>
                  <a:lnTo>
                    <a:pt x="4192266" y="1049052"/>
                  </a:lnTo>
                  <a:lnTo>
                    <a:pt x="4119724" y="1047030"/>
                  </a:lnTo>
                  <a:lnTo>
                    <a:pt x="4047582" y="1044926"/>
                  </a:lnTo>
                  <a:lnTo>
                    <a:pt x="3975847" y="1042740"/>
                  </a:lnTo>
                  <a:lnTo>
                    <a:pt x="3904527" y="1040472"/>
                  </a:lnTo>
                  <a:lnTo>
                    <a:pt x="3833628" y="1038123"/>
                  </a:lnTo>
                  <a:lnTo>
                    <a:pt x="3763157" y="1035694"/>
                  </a:lnTo>
                  <a:lnTo>
                    <a:pt x="3693120" y="1033185"/>
                  </a:lnTo>
                  <a:lnTo>
                    <a:pt x="3623523" y="1030597"/>
                  </a:lnTo>
                  <a:lnTo>
                    <a:pt x="3554375" y="1027931"/>
                  </a:lnTo>
                  <a:lnTo>
                    <a:pt x="3485680" y="1025187"/>
                  </a:lnTo>
                  <a:lnTo>
                    <a:pt x="3417447" y="1022366"/>
                  </a:lnTo>
                  <a:lnTo>
                    <a:pt x="3349681" y="1019467"/>
                  </a:lnTo>
                  <a:lnTo>
                    <a:pt x="3282389" y="1016493"/>
                  </a:lnTo>
                  <a:lnTo>
                    <a:pt x="3215578" y="1013444"/>
                  </a:lnTo>
                  <a:lnTo>
                    <a:pt x="3149255" y="1010320"/>
                  </a:lnTo>
                  <a:lnTo>
                    <a:pt x="3083426" y="1007121"/>
                  </a:lnTo>
                  <a:lnTo>
                    <a:pt x="3018098" y="1003849"/>
                  </a:lnTo>
                  <a:lnTo>
                    <a:pt x="2953277" y="1000504"/>
                  </a:lnTo>
                  <a:lnTo>
                    <a:pt x="2888971" y="997086"/>
                  </a:lnTo>
                  <a:lnTo>
                    <a:pt x="2825185" y="993597"/>
                  </a:lnTo>
                  <a:lnTo>
                    <a:pt x="2761927" y="990037"/>
                  </a:lnTo>
                  <a:lnTo>
                    <a:pt x="2699203" y="986406"/>
                  </a:lnTo>
                  <a:lnTo>
                    <a:pt x="2637020" y="982705"/>
                  </a:lnTo>
                  <a:lnTo>
                    <a:pt x="2575385" y="978934"/>
                  </a:lnTo>
                  <a:lnTo>
                    <a:pt x="2514303" y="975095"/>
                  </a:lnTo>
                  <a:lnTo>
                    <a:pt x="2453783" y="971188"/>
                  </a:lnTo>
                  <a:lnTo>
                    <a:pt x="2393830" y="967214"/>
                  </a:lnTo>
                  <a:lnTo>
                    <a:pt x="2334451" y="963172"/>
                  </a:lnTo>
                  <a:lnTo>
                    <a:pt x="2275653" y="959064"/>
                  </a:lnTo>
                  <a:lnTo>
                    <a:pt x="2217443" y="954890"/>
                  </a:lnTo>
                  <a:lnTo>
                    <a:pt x="2159827" y="950652"/>
                  </a:lnTo>
                  <a:lnTo>
                    <a:pt x="2102811" y="946348"/>
                  </a:lnTo>
                  <a:lnTo>
                    <a:pt x="2046403" y="941981"/>
                  </a:lnTo>
                  <a:lnTo>
                    <a:pt x="1990610" y="937551"/>
                  </a:lnTo>
                  <a:lnTo>
                    <a:pt x="1935437" y="933058"/>
                  </a:lnTo>
                  <a:lnTo>
                    <a:pt x="1880891" y="928503"/>
                  </a:lnTo>
                  <a:lnTo>
                    <a:pt x="1826980" y="923886"/>
                  </a:lnTo>
                  <a:lnTo>
                    <a:pt x="1773709" y="919209"/>
                  </a:lnTo>
                  <a:lnTo>
                    <a:pt x="1721086" y="914471"/>
                  </a:lnTo>
                  <a:lnTo>
                    <a:pt x="1669117" y="909674"/>
                  </a:lnTo>
                  <a:lnTo>
                    <a:pt x="1617809" y="904817"/>
                  </a:lnTo>
                  <a:lnTo>
                    <a:pt x="1567168" y="899903"/>
                  </a:lnTo>
                  <a:lnTo>
                    <a:pt x="1517201" y="894930"/>
                  </a:lnTo>
                  <a:lnTo>
                    <a:pt x="1467916" y="889900"/>
                  </a:lnTo>
                  <a:lnTo>
                    <a:pt x="1419317" y="884814"/>
                  </a:lnTo>
                  <a:lnTo>
                    <a:pt x="1371413" y="879672"/>
                  </a:lnTo>
                  <a:lnTo>
                    <a:pt x="1324209" y="874474"/>
                  </a:lnTo>
                  <a:lnTo>
                    <a:pt x="1277713" y="869222"/>
                  </a:lnTo>
                  <a:lnTo>
                    <a:pt x="1231931" y="863915"/>
                  </a:lnTo>
                  <a:lnTo>
                    <a:pt x="1186870" y="858555"/>
                  </a:lnTo>
                  <a:lnTo>
                    <a:pt x="1142536" y="853142"/>
                  </a:lnTo>
                  <a:lnTo>
                    <a:pt x="1098936" y="847676"/>
                  </a:lnTo>
                  <a:lnTo>
                    <a:pt x="1056077" y="842159"/>
                  </a:lnTo>
                  <a:lnTo>
                    <a:pt x="1013965" y="836591"/>
                  </a:lnTo>
                  <a:lnTo>
                    <a:pt x="972607" y="830972"/>
                  </a:lnTo>
                  <a:lnTo>
                    <a:pt x="932010" y="825303"/>
                  </a:lnTo>
                  <a:lnTo>
                    <a:pt x="892181" y="819585"/>
                  </a:lnTo>
                  <a:lnTo>
                    <a:pt x="853125" y="813818"/>
                  </a:lnTo>
                  <a:lnTo>
                    <a:pt x="814851" y="808003"/>
                  </a:lnTo>
                  <a:lnTo>
                    <a:pt x="740670" y="796232"/>
                  </a:lnTo>
                  <a:lnTo>
                    <a:pt x="669692" y="784275"/>
                  </a:lnTo>
                  <a:lnTo>
                    <a:pt x="601970" y="772138"/>
                  </a:lnTo>
                  <a:lnTo>
                    <a:pt x="537557" y="759826"/>
                  </a:lnTo>
                  <a:lnTo>
                    <a:pt x="476508" y="747343"/>
                  </a:lnTo>
                  <a:lnTo>
                    <a:pt x="418874" y="734695"/>
                  </a:lnTo>
                  <a:lnTo>
                    <a:pt x="364709" y="721886"/>
                  </a:lnTo>
                  <a:lnTo>
                    <a:pt x="314067" y="708921"/>
                  </a:lnTo>
                  <a:lnTo>
                    <a:pt x="267001" y="695805"/>
                  </a:lnTo>
                  <a:lnTo>
                    <a:pt x="223565" y="682543"/>
                  </a:lnTo>
                  <a:lnTo>
                    <a:pt x="183810" y="669139"/>
                  </a:lnTo>
                  <a:lnTo>
                    <a:pt x="147792" y="655599"/>
                  </a:lnTo>
                  <a:lnTo>
                    <a:pt x="100885" y="635044"/>
                  </a:lnTo>
                  <a:lnTo>
                    <a:pt x="62684" y="614209"/>
                  </a:lnTo>
                  <a:lnTo>
                    <a:pt x="25602" y="586022"/>
                  </a:lnTo>
                  <a:lnTo>
                    <a:pt x="2112" y="550189"/>
                  </a:lnTo>
                  <a:lnTo>
                    <a:pt x="0" y="535686"/>
                  </a:lnTo>
                  <a:close/>
                </a:path>
              </a:pathLst>
            </a:custGeom>
            <a:ln w="10795">
              <a:solidFill>
                <a:srgbClr val="FF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8542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C8E2B-23D7-4179-B072-2488DFBF9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Additional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62CF3-9E5B-4C45-A8F7-82D6F18A83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AC1DB9-37C4-4C80-BE63-D06C8EB326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If you need to request a waiver due to hardship, please contact the Court Interpreters Program at: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courtinterpreters@jud.ca.gov</a:t>
            </a:r>
            <a:r>
              <a:rPr lang="en-US" dirty="0"/>
              <a:t> 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D628DC-D11F-42E0-A9A3-CEBDA08A34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19663A-2C71-4457-BDC1-CACB6F54392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Late fees for compliance can also be paid via the Interpreter Portal when due.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Fees for new and replacement badges can also be paid via the Interpreter Portal by emailing the Court Interpreters Program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7BF7B3-0894-40EC-88A6-7A8EAD4D7657}"/>
              </a:ext>
            </a:extLst>
          </p:cNvPr>
          <p:cNvSpPr/>
          <p:nvPr/>
        </p:nvSpPr>
        <p:spPr>
          <a:xfrm>
            <a:off x="3867912" y="1023586"/>
            <a:ext cx="3474720" cy="813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4B38EF-8FDE-447D-A86E-3B8FCE9522FA}"/>
              </a:ext>
            </a:extLst>
          </p:cNvPr>
          <p:cNvSpPr/>
          <p:nvPr/>
        </p:nvSpPr>
        <p:spPr>
          <a:xfrm>
            <a:off x="7818463" y="1023586"/>
            <a:ext cx="3474720" cy="807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813E88-FFD2-4D97-B1F7-B923EDE6213C}"/>
              </a:ext>
            </a:extLst>
          </p:cNvPr>
          <p:cNvSpPr txBox="1"/>
          <p:nvPr/>
        </p:nvSpPr>
        <p:spPr>
          <a:xfrm>
            <a:off x="4172607" y="1107361"/>
            <a:ext cx="1923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Waivers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F4F23C-FA1D-4DA1-B163-5320BE53A0A8}"/>
              </a:ext>
            </a:extLst>
          </p:cNvPr>
          <p:cNvSpPr txBox="1"/>
          <p:nvPr/>
        </p:nvSpPr>
        <p:spPr>
          <a:xfrm>
            <a:off x="8113001" y="1073503"/>
            <a:ext cx="268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Other  Fees</a:t>
            </a:r>
          </a:p>
        </p:txBody>
      </p:sp>
      <p:pic>
        <p:nvPicPr>
          <p:cNvPr id="14" name="Graphic 13" descr="Email with solid fill">
            <a:extLst>
              <a:ext uri="{FF2B5EF4-FFF2-40B4-BE49-F238E27FC236}">
                <a16:creationId xmlns:a16="http://schemas.microsoft.com/office/drawing/2014/main" id="{9E9FE908-8735-4BA3-8907-BFD8E00AF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52232" y="4810620"/>
            <a:ext cx="914400" cy="914400"/>
          </a:xfrm>
          <a:prstGeom prst="rect">
            <a:avLst/>
          </a:prstGeom>
        </p:spPr>
      </p:pic>
      <p:pic>
        <p:nvPicPr>
          <p:cNvPr id="18" name="Graphic 17" descr="Internet with solid fill">
            <a:extLst>
              <a:ext uri="{FF2B5EF4-FFF2-40B4-BE49-F238E27FC236}">
                <a16:creationId xmlns:a16="http://schemas.microsoft.com/office/drawing/2014/main" id="{CA9EEF76-966B-4F36-9274-53BDCECF56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07669" y="4809656"/>
            <a:ext cx="1156138" cy="102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83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F645BF8-7885-4398-80BC-4C0DF24F5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12FB65-CD2B-4005-B910-132DCE19F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E9F5D7F-1BBC-4096-ADA7-AA9C9E4D2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D370DD-716B-4528-B475-331F84CEA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514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8D5C79-82DE-4827-BA1E-0A2BA951A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1642" y="1123837"/>
            <a:ext cx="6451110" cy="125546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900" spc="-60" dirty="0"/>
              <a:t>Resources </a:t>
            </a:r>
            <a:br>
              <a:rPr lang="en-US" sz="4900" spc="-60" dirty="0"/>
            </a:br>
            <a:br>
              <a:rPr lang="en-US" sz="2800" spc="-60" dirty="0"/>
            </a:br>
            <a:endParaRPr lang="en-US" sz="2800" spc="-6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9D076F-656A-4CD9-83AD-AF8F4B28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Graphic 6" descr="Help">
            <a:extLst>
              <a:ext uri="{FF2B5EF4-FFF2-40B4-BE49-F238E27FC236}">
                <a16:creationId xmlns:a16="http://schemas.microsoft.com/office/drawing/2014/main" id="{17F7AC86-FDEF-EA62-B437-C2D3858B8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771" y="1535135"/>
            <a:ext cx="3778286" cy="377828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3523676-40F9-4DE1-99FE-5C611C880F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1644" y="1771650"/>
            <a:ext cx="6451109" cy="4013331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>
                <a:solidFill>
                  <a:srgbClr val="FFFFFF"/>
                </a:solidFill>
              </a:rPr>
              <a:t>For more information about the CIDCS Interpreter Portal: </a:t>
            </a:r>
            <a:r>
              <a:rPr lang="en-US" sz="2800" b="1" dirty="0">
                <a:solidFill>
                  <a:srgbClr val="FFFFFF"/>
                </a:solidFill>
              </a:rPr>
              <a:t>https://www.courts.ca.gov/44714.htm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800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>
                <a:solidFill>
                  <a:srgbClr val="FFFFFF"/>
                </a:solidFill>
              </a:rPr>
              <a:t>For more information about compliance: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FFFFFF"/>
                </a:solidFill>
              </a:rPr>
              <a:t>https://www.courts.ca.gov/23507.htm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800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>
                <a:solidFill>
                  <a:srgbClr val="FFFFFF"/>
                </a:solidFill>
              </a:rPr>
              <a:t>For help logging in: Email </a:t>
            </a:r>
            <a:r>
              <a:rPr lang="en-US" sz="2800" b="1" dirty="0">
                <a:solidFill>
                  <a:srgbClr val="FFFFFF"/>
                </a:solidFill>
              </a:rPr>
              <a:t>CIDCS@jud.ca.gov 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800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>
                <a:solidFill>
                  <a:srgbClr val="FFFFFF"/>
                </a:solidFill>
              </a:rPr>
              <a:t>For questions about compliance: Email </a:t>
            </a:r>
            <a:r>
              <a:rPr lang="en-US" sz="2800" b="1" dirty="0">
                <a:solidFill>
                  <a:srgbClr val="FFFFFF"/>
                </a:solidFill>
              </a:rPr>
              <a:t>courtinterpreters@jud.ca.gov </a:t>
            </a:r>
          </a:p>
          <a:p>
            <a:pPr indent="-182880">
              <a:buFont typeface="Wingdings 2" pitchFamily="18" charset="2"/>
              <a:buChar char=""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582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40DCEEEA-6FE7-4541-9EB2-EF754066E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3A72D00-0CA4-4A88-86CE-B1FB393C5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5C1D4A39-A122-41DA-BF9B-2313FB6B7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CD120F8-C0F1-4CC6-B340-0B8F67C40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A3508E-D647-4D0B-8F9A-3479AD569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How to pay the annual renewal fee and attest to completion of the continuing education and professional assignments requirements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29576-B231-445F-9B8F-2D9A71D70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288" y="2741144"/>
            <a:ext cx="6451109" cy="327458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These instructions outline four easy steps:</a:t>
            </a:r>
          </a:p>
          <a:p>
            <a:r>
              <a:rPr lang="en-US" sz="2400" b="1" dirty="0">
                <a:solidFill>
                  <a:srgbClr val="FFFFFF"/>
                </a:solidFill>
              </a:rPr>
              <a:t>Step 1.</a:t>
            </a:r>
            <a:r>
              <a:rPr lang="en-US" sz="2400" dirty="0">
                <a:solidFill>
                  <a:srgbClr val="FFFFFF"/>
                </a:solidFill>
              </a:rPr>
              <a:t> Log into the CIDCS Interpreter Portal </a:t>
            </a:r>
          </a:p>
          <a:p>
            <a:r>
              <a:rPr lang="en-US" sz="2400" b="1" dirty="0">
                <a:solidFill>
                  <a:srgbClr val="FFFFFF"/>
                </a:solidFill>
              </a:rPr>
              <a:t>Step 2</a:t>
            </a:r>
            <a:r>
              <a:rPr lang="en-US" sz="2400" dirty="0">
                <a:solidFill>
                  <a:srgbClr val="FFFFFF"/>
                </a:solidFill>
              </a:rPr>
              <a:t>. Select the “Professional Assignments and Continuing Education” tab to attest (if due by December 31, 2023) </a:t>
            </a:r>
          </a:p>
          <a:p>
            <a:r>
              <a:rPr lang="en-US" sz="2400" b="1" dirty="0">
                <a:solidFill>
                  <a:srgbClr val="FFFFFF"/>
                </a:solidFill>
              </a:rPr>
              <a:t>Step 3.</a:t>
            </a:r>
            <a:r>
              <a:rPr lang="en-US" sz="2400" dirty="0">
                <a:solidFill>
                  <a:srgbClr val="FFFFFF"/>
                </a:solidFill>
              </a:rPr>
              <a:t> Select the “Payment History” tab to pay the $100 annual renewal fee</a:t>
            </a:r>
          </a:p>
          <a:p>
            <a:r>
              <a:rPr lang="en-US" sz="2400" b="1" dirty="0">
                <a:solidFill>
                  <a:srgbClr val="FFFFFF"/>
                </a:solidFill>
              </a:rPr>
              <a:t>Step 4</a:t>
            </a:r>
            <a:r>
              <a:rPr lang="en-US" sz="2400" dirty="0">
                <a:solidFill>
                  <a:srgbClr val="FFFFFF"/>
                </a:solidFill>
              </a:rPr>
              <a:t>. Save the two confirmation emails</a:t>
            </a:r>
          </a:p>
        </p:txBody>
      </p:sp>
      <p:pic>
        <p:nvPicPr>
          <p:cNvPr id="16" name="Graphic 15" descr="Checklist with solid fill">
            <a:extLst>
              <a:ext uri="{FF2B5EF4-FFF2-40B4-BE49-F238E27FC236}">
                <a16:creationId xmlns:a16="http://schemas.microsoft.com/office/drawing/2014/main" id="{A53ED4C0-80E6-41E6-A006-D8C919D7B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1729" y="759599"/>
            <a:ext cx="2584892" cy="2584892"/>
          </a:xfrm>
          <a:prstGeom prst="rect">
            <a:avLst/>
          </a:prstGeom>
        </p:spPr>
      </p:pic>
      <p:pic>
        <p:nvPicPr>
          <p:cNvPr id="12" name="Content Placeholder 11" descr="Internet with solid fill">
            <a:extLst>
              <a:ext uri="{FF2B5EF4-FFF2-40B4-BE49-F238E27FC236}">
                <a16:creationId xmlns:a16="http://schemas.microsoft.com/office/drawing/2014/main" id="{C316A286-2C18-495D-A0FC-3887D8AC8DF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41902" y="3505358"/>
            <a:ext cx="2584546" cy="2584546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8AF6EFCA-56DD-442E-9948-D162BEBBF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22318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C34D06-69A9-4665-989C-14A547215FF9}"/>
              </a:ext>
            </a:extLst>
          </p:cNvPr>
          <p:cNvSpPr/>
          <p:nvPr/>
        </p:nvSpPr>
        <p:spPr>
          <a:xfrm>
            <a:off x="0" y="286871"/>
            <a:ext cx="12192000" cy="1850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US" sz="4400" b="0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      Step 1</a:t>
            </a:r>
            <a:br>
              <a:rPr kumimoji="0" lang="en-US" sz="4400" b="0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</a:br>
            <a:r>
              <a:rPr kumimoji="0" lang="en-US" sz="4400" b="0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      Log into the CIDCS Interpreter Portal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035AEE-1529-41DC-A042-C37BF7768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65" y="2466366"/>
            <a:ext cx="10766469" cy="19935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93DFD1-5F76-4714-8AB3-3A2FC65CB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65" y="4935129"/>
            <a:ext cx="4096867" cy="12132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5BD011-3805-470B-9257-0ADCAAE03271}"/>
              </a:ext>
            </a:extLst>
          </p:cNvPr>
          <p:cNvSpPr/>
          <p:nvPr/>
        </p:nvSpPr>
        <p:spPr>
          <a:xfrm>
            <a:off x="5328745" y="4935129"/>
            <a:ext cx="6863255" cy="1097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5C1FD8-3ACD-4D72-AB9B-EF0BAD4C98F9}"/>
              </a:ext>
            </a:extLst>
          </p:cNvPr>
          <p:cNvSpPr txBox="1"/>
          <p:nvPr/>
        </p:nvSpPr>
        <p:spPr>
          <a:xfrm>
            <a:off x="5486400" y="5118538"/>
            <a:ext cx="6568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Interpreter Portal: </a:t>
            </a:r>
          </a:p>
          <a:p>
            <a:r>
              <a:rPr lang="en-US" sz="22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https://interpreterportal.courts.ca.gov/index.cfm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9063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C34D06-69A9-4665-989C-14A547215FF9}"/>
              </a:ext>
            </a:extLst>
          </p:cNvPr>
          <p:cNvSpPr/>
          <p:nvPr/>
        </p:nvSpPr>
        <p:spPr>
          <a:xfrm>
            <a:off x="0" y="274996"/>
            <a:ext cx="12192000" cy="1850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US" sz="4400" b="0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      Step 2</a:t>
            </a:r>
            <a:br>
              <a:rPr kumimoji="0" lang="en-US" sz="4400" b="0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</a:br>
            <a:r>
              <a:rPr kumimoji="0" lang="en-US" sz="4400" b="0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      </a:t>
            </a:r>
            <a:r>
              <a:rPr lang="en-US" sz="4400" spc="-100" dirty="0"/>
              <a:t>Select the “Professional Assignments and </a:t>
            </a:r>
          </a:p>
          <a:p>
            <a:r>
              <a:rPr lang="en-US" sz="4400" spc="-100" dirty="0"/>
              <a:t>      Continuing Education” tab.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605928-3353-4D64-8918-ACB781724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21" y="2622111"/>
            <a:ext cx="10332103" cy="161377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0CD189C-35D6-4126-AB73-1C9D0D069950}"/>
              </a:ext>
            </a:extLst>
          </p:cNvPr>
          <p:cNvSpPr/>
          <p:nvPr/>
        </p:nvSpPr>
        <p:spPr>
          <a:xfrm>
            <a:off x="2256312" y="3241964"/>
            <a:ext cx="4381995" cy="12944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33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C34D06-69A9-4665-989C-14A547215FF9}"/>
              </a:ext>
            </a:extLst>
          </p:cNvPr>
          <p:cNvSpPr/>
          <p:nvPr/>
        </p:nvSpPr>
        <p:spPr>
          <a:xfrm>
            <a:off x="180974" y="274996"/>
            <a:ext cx="12011025" cy="1850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US" sz="2400" b="0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 </a:t>
            </a:r>
            <a:r>
              <a:rPr lang="en-US" sz="2400" dirty="0"/>
              <a:t>If your  professional assignments and continuing education requirements are due by December 31, 2023, you will see this screen. You must select every checkbox and then click on “I Attest That I Meet the Compliance Requirements” before proceeding to payment. Be sure to keep records for five years in case of an audit.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D2E89A-4119-23FF-8151-88E6C45F5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249" y="2191365"/>
            <a:ext cx="8858848" cy="453769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51D3740-DD69-40D4-813F-EC4596D88F68}"/>
              </a:ext>
            </a:extLst>
          </p:cNvPr>
          <p:cNvSpPr/>
          <p:nvPr/>
        </p:nvSpPr>
        <p:spPr>
          <a:xfrm>
            <a:off x="2314833" y="4181584"/>
            <a:ext cx="450694" cy="18991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B3401BE-176E-4692-BDDC-426C0AE4381D}"/>
              </a:ext>
            </a:extLst>
          </p:cNvPr>
          <p:cNvSpPr/>
          <p:nvPr/>
        </p:nvSpPr>
        <p:spPr>
          <a:xfrm>
            <a:off x="3905002" y="6235029"/>
            <a:ext cx="4381995" cy="5597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42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C34D06-69A9-4665-989C-14A547215FF9}"/>
              </a:ext>
            </a:extLst>
          </p:cNvPr>
          <p:cNvSpPr/>
          <p:nvPr/>
        </p:nvSpPr>
        <p:spPr>
          <a:xfrm>
            <a:off x="180974" y="274996"/>
            <a:ext cx="12011025" cy="1850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US" sz="2400" b="0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You are not required to attest by December 31, 2023, </a:t>
            </a:r>
            <a:r>
              <a:rPr lang="en-US" sz="4000" dirty="0"/>
              <a:t>if you see the circled message. You may proceed to make a payment by clicking on the “Payment History” tab.</a:t>
            </a:r>
            <a:endParaRPr lang="en-US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2E18A4-FF2F-D5C1-721C-F28651D7F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58" y="2396216"/>
            <a:ext cx="11071653" cy="316246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2188D37-3555-4B6F-9E22-EEB799275B0C}"/>
              </a:ext>
            </a:extLst>
          </p:cNvPr>
          <p:cNvSpPr/>
          <p:nvPr/>
        </p:nvSpPr>
        <p:spPr>
          <a:xfrm>
            <a:off x="3995488" y="4514850"/>
            <a:ext cx="4381995" cy="7644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7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C34D06-69A9-4665-989C-14A547215FF9}"/>
              </a:ext>
            </a:extLst>
          </p:cNvPr>
          <p:cNvSpPr/>
          <p:nvPr/>
        </p:nvSpPr>
        <p:spPr>
          <a:xfrm>
            <a:off x="0" y="286871"/>
            <a:ext cx="12192000" cy="1850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US" sz="4400" b="0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      Step 3</a:t>
            </a:r>
            <a:br>
              <a:rPr kumimoji="0" lang="en-US" sz="4400" b="0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</a:br>
            <a:r>
              <a:rPr kumimoji="0" lang="en-US" sz="4400" b="0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      Select the “Payment History” tab.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CC2006-575B-4E38-A51D-FB4B91312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137" y="2636776"/>
            <a:ext cx="10144328" cy="158444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D92A81F-D871-4B74-BA6D-EE2587B47F21}"/>
              </a:ext>
            </a:extLst>
          </p:cNvPr>
          <p:cNvSpPr/>
          <p:nvPr/>
        </p:nvSpPr>
        <p:spPr>
          <a:xfrm>
            <a:off x="6377049" y="3515096"/>
            <a:ext cx="1698172" cy="7956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53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1">
            <a:extLst>
              <a:ext uri="{FF2B5EF4-FFF2-40B4-BE49-F238E27FC236}">
                <a16:creationId xmlns:a16="http://schemas.microsoft.com/office/drawing/2014/main" id="{4F645BF8-7885-4398-80BC-4C0DF24F5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3212FB65-CD2B-4005-B910-132DCE19F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35CBD63-8F8F-47DC-9CE7-159E6161D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0E3486-FD49-4921-B4F4-E5BB5C88A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758953"/>
            <a:ext cx="3577575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3B4A72C-2924-4CE2-8674-7E02E182E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B9E67355-8EDF-44DB-9E1D-CD3DC2A5AE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1326" y="2315836"/>
            <a:ext cx="10848586" cy="3860941"/>
          </a:xfr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FA650BC1-9C29-4464-BE21-D95BF0C1F592}"/>
              </a:ext>
            </a:extLst>
          </p:cNvPr>
          <p:cNvSpPr/>
          <p:nvPr/>
        </p:nvSpPr>
        <p:spPr>
          <a:xfrm>
            <a:off x="4862071" y="5822681"/>
            <a:ext cx="3659091" cy="4631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DACAC5-4131-49B8-BC74-2E3AC99F1E9A}"/>
              </a:ext>
            </a:extLst>
          </p:cNvPr>
          <p:cNvSpPr txBox="1"/>
          <p:nvPr/>
        </p:nvSpPr>
        <p:spPr>
          <a:xfrm>
            <a:off x="3577574" y="323591"/>
            <a:ext cx="80942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table provides important information about the compliance deadlines and fees. Select “Click here to make a payment by credit or debit card” to make a payment.</a:t>
            </a:r>
          </a:p>
        </p:txBody>
      </p:sp>
    </p:spTree>
    <p:extLst>
      <p:ext uri="{BB962C8B-B14F-4D97-AF65-F5344CB8AC3E}">
        <p14:creationId xmlns:p14="http://schemas.microsoft.com/office/powerpoint/2010/main" val="1841248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130E94B5-6B03-4C6D-A886-D92083B3E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97B8231-6339-4326-9EE6-D2F78558E2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57974"/>
            <a:ext cx="11707367" cy="25380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6683C8-C4A1-462B-9691-04B80FC4CC1F}"/>
              </a:ext>
            </a:extLst>
          </p:cNvPr>
          <p:cNvSpPr/>
          <p:nvPr/>
        </p:nvSpPr>
        <p:spPr>
          <a:xfrm>
            <a:off x="-3582" y="1255037"/>
            <a:ext cx="11707367" cy="230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D88443FE-92CB-4EB6-8694-B8208D1589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902" y="2379926"/>
            <a:ext cx="10759717" cy="209814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ACAF901-1A48-4E9F-861E-5C0DE37F8CEA}"/>
              </a:ext>
            </a:extLst>
          </p:cNvPr>
          <p:cNvSpPr/>
          <p:nvPr/>
        </p:nvSpPr>
        <p:spPr>
          <a:xfrm>
            <a:off x="4858173" y="4071914"/>
            <a:ext cx="1793174" cy="4961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C2A4B7-1D81-449D-9E42-D0021F0D6A79}"/>
              </a:ext>
            </a:extLst>
          </p:cNvPr>
          <p:cNvSpPr txBox="1"/>
          <p:nvPr/>
        </p:nvSpPr>
        <p:spPr>
          <a:xfrm>
            <a:off x="838201" y="243227"/>
            <a:ext cx="102964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The fee(s) that you owe and the transaction fee will be listed in the table shown below. Select “Proceed to Checkout” to make a payment.</a:t>
            </a:r>
          </a:p>
        </p:txBody>
      </p:sp>
    </p:spTree>
    <p:extLst>
      <p:ext uri="{BB962C8B-B14F-4D97-AF65-F5344CB8AC3E}">
        <p14:creationId xmlns:p14="http://schemas.microsoft.com/office/powerpoint/2010/main" val="1492329723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6150</TotalTime>
  <Words>606</Words>
  <Application>Microsoft Office PowerPoint</Application>
  <PresentationFormat>Widescreen</PresentationFormat>
  <Paragraphs>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Corbel</vt:lpstr>
      <vt:lpstr>Wingdings</vt:lpstr>
      <vt:lpstr>Wingdings 2</vt:lpstr>
      <vt:lpstr>Frame</vt:lpstr>
      <vt:lpstr>Court Interpreter Data Collection System (CIDCS)  Court Interpreter Portal  Instructions for payment of the compliance annual renewal fee and attestation </vt:lpstr>
      <vt:lpstr>How to pay the annual renewal fee and attest to completion of the continuing education and professional assignments 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Payment page</vt:lpstr>
      <vt:lpstr>Once payment is complete, you will be logged out of CIDCS. Note: You may log back in at anytime to update your profile information.</vt:lpstr>
      <vt:lpstr>Step 4 You will immediately receive two email confirmations. Save them for your records.</vt:lpstr>
      <vt:lpstr>PowerPoint Presentation</vt:lpstr>
      <vt:lpstr>Additional Information</vt:lpstr>
      <vt:lpstr>Resources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Remote Interpreting</dc:title>
  <dc:creator>Chavez, Lisa</dc:creator>
  <cp:lastModifiedBy>Netserab, Tsedal</cp:lastModifiedBy>
  <cp:revision>82</cp:revision>
  <dcterms:created xsi:type="dcterms:W3CDTF">2021-09-19T19:39:02Z</dcterms:created>
  <dcterms:modified xsi:type="dcterms:W3CDTF">2023-09-13T00:20:14Z</dcterms:modified>
</cp:coreProperties>
</file>