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63" r:id="rId3"/>
    <p:sldId id="257" r:id="rId4"/>
    <p:sldId id="258" r:id="rId5"/>
    <p:sldId id="259" r:id="rId6"/>
    <p:sldId id="260"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203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3" d="100"/>
          <a:sy n="33" d="100"/>
        </p:scale>
        <p:origin x="-134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11266"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1267"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1268" name="Rectangle 4"/>
          <p:cNvSpPr>
            <a:spLocks noGrp="1" noChangeArrowheads="1"/>
          </p:cNvSpPr>
          <p:nvPr>
            <p:ph type="dt" sz="quarter" idx="2"/>
          </p:nvPr>
        </p:nvSpPr>
        <p:spPr/>
        <p:txBody>
          <a:bodyPr/>
          <a:lstStyle>
            <a:lvl1pPr>
              <a:defRPr/>
            </a:lvl1pPr>
          </a:lstStyle>
          <a:p>
            <a:endParaRPr lang="en-US"/>
          </a:p>
        </p:txBody>
      </p:sp>
      <p:sp>
        <p:nvSpPr>
          <p:cNvPr id="11269" name="Rectangle 5"/>
          <p:cNvSpPr>
            <a:spLocks noGrp="1" noChangeArrowheads="1"/>
          </p:cNvSpPr>
          <p:nvPr>
            <p:ph type="ftr" sz="quarter" idx="3"/>
          </p:nvPr>
        </p:nvSpPr>
        <p:spPr/>
        <p:txBody>
          <a:bodyPr/>
          <a:lstStyle>
            <a:lvl1pPr>
              <a:defRPr/>
            </a:lvl1pPr>
          </a:lstStyle>
          <a:p>
            <a:endParaRPr lang="en-US"/>
          </a:p>
        </p:txBody>
      </p:sp>
      <p:sp>
        <p:nvSpPr>
          <p:cNvPr id="11270" name="Rectangle 6"/>
          <p:cNvSpPr>
            <a:spLocks noGrp="1" noChangeArrowheads="1"/>
          </p:cNvSpPr>
          <p:nvPr>
            <p:ph type="sldNum" sz="quarter" idx="4"/>
          </p:nvPr>
        </p:nvSpPr>
        <p:spPr/>
        <p:txBody>
          <a:bodyPr/>
          <a:lstStyle>
            <a:lvl1pPr>
              <a:defRPr/>
            </a:lvl1pPr>
          </a:lstStyle>
          <a:p>
            <a:fld id="{581C487F-C54E-4C96-9DF0-DB99BE634887}"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wipe(left)">
                                      <p:cBhvr>
                                        <p:cTn id="12" dur="5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tmplLst>
          <p:tmpl lvl="1">
            <p:tnLst>
              <p:par>
                <p:cTn presetID="22" presetClass="entr" presetSubtype="8" fill="hold" nodeType="clickEffect">
                  <p:stCondLst>
                    <p:cond delay="0"/>
                  </p:stCondLst>
                  <p:childTnLst>
                    <p:set>
                      <p:cBhvr>
                        <p:cTn dur="1" fill="hold">
                          <p:stCondLst>
                            <p:cond delay="0"/>
                          </p:stCondLst>
                        </p:cTn>
                        <p:tgtEl>
                          <p:spTgt spid="11267"/>
                        </p:tgtEl>
                        <p:attrNameLst>
                          <p:attrName>style.visibility</p:attrName>
                        </p:attrNameLst>
                      </p:cBhvr>
                      <p:to>
                        <p:strVal val="visible"/>
                      </p:to>
                    </p:set>
                    <p:animEffect transition="in" filter="wipe(left)">
                      <p:cBhvr>
                        <p:cTn dur="500"/>
                        <p:tgtEl>
                          <p:spTgt spid="11267"/>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E073FF-6D7C-446D-879B-3CD19430979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7BB74C-934D-4934-8AB4-7B9753DD6B3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10588" cy="13255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5" y="1676400"/>
            <a:ext cx="4194175" cy="4422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04800" y="6245225"/>
            <a:ext cx="22860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286000" cy="476250"/>
          </a:xfrm>
        </p:spPr>
        <p:txBody>
          <a:bodyPr/>
          <a:lstStyle>
            <a:lvl1pPr>
              <a:defRPr/>
            </a:lvl1pPr>
          </a:lstStyle>
          <a:p>
            <a:fld id="{8E3F6D9E-97A2-4E01-9E3B-869143F15AE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727C86-AE16-440F-A337-7A6A5D6B812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B620184-E4F3-45DE-BAA7-4FF2DD4A467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412FA1-26EB-4216-AAF1-DA35DA235D4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7853EE5-5792-448E-82BF-D5833709676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C7854F4-1722-404E-9206-CF24071E447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4BFA257-6ACD-4369-AD0A-3D759823C1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A09C44B-1770-4B33-927D-3C6707DDF7E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91DA3B2-72A0-493D-8186-91AC122E249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4"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10246"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E6E06D86-919A-4724-BAB9-82FA5A7E3BDB}"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wipe(left)">
                                      <p:cBhvr>
                                        <p:cTn id="12" dur="500"/>
                                        <p:tgtEl>
                                          <p:spTgt spid="1024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animEffect transition="in" filter="wipe(left)">
                                      <p:cBhvr>
                                        <p:cTn id="15" dur="500"/>
                                        <p:tgtEl>
                                          <p:spTgt spid="1024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0243">
                                            <p:txEl>
                                              <p:pRg st="2" end="2"/>
                                            </p:txEl>
                                          </p:spTgt>
                                        </p:tgtEl>
                                        <p:attrNameLst>
                                          <p:attrName>style.visibility</p:attrName>
                                        </p:attrNameLst>
                                      </p:cBhvr>
                                      <p:to>
                                        <p:strVal val="visible"/>
                                      </p:to>
                                    </p:set>
                                    <p:animEffect transition="in" filter="wipe(left)">
                                      <p:cBhvr>
                                        <p:cTn id="18" dur="500"/>
                                        <p:tgtEl>
                                          <p:spTgt spid="1024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0243">
                                            <p:txEl>
                                              <p:pRg st="3" end="3"/>
                                            </p:txEl>
                                          </p:spTgt>
                                        </p:tgtEl>
                                        <p:attrNameLst>
                                          <p:attrName>style.visibility</p:attrName>
                                        </p:attrNameLst>
                                      </p:cBhvr>
                                      <p:to>
                                        <p:strVal val="visible"/>
                                      </p:to>
                                    </p:set>
                                    <p:animEffect transition="in" filter="wipe(left)">
                                      <p:cBhvr>
                                        <p:cTn id="21" dur="500"/>
                                        <p:tgtEl>
                                          <p:spTgt spid="1024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0243">
                                            <p:txEl>
                                              <p:pRg st="4" end="4"/>
                                            </p:txEl>
                                          </p:spTgt>
                                        </p:tgtEl>
                                        <p:attrNameLst>
                                          <p:attrName>style.visibility</p:attrName>
                                        </p:attrNameLst>
                                      </p:cBhvr>
                                      <p:to>
                                        <p:strVal val="visible"/>
                                      </p:to>
                                    </p:set>
                                    <p:animEffect transition="in" filter="wipe(left)">
                                      <p:cBhvr>
                                        <p:cTn id="24"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tmplLst>
          <p:tmpl lvl="1">
            <p:tnLst>
              <p:par>
                <p:cTn presetID="22" presetClass="entr" presetSubtype="8" fill="hold" nodeType="clickEffect">
                  <p:stCondLst>
                    <p:cond delay="0"/>
                  </p:stCondLst>
                  <p:childTnLst>
                    <p:set>
                      <p:cBhvr>
                        <p:cTn dur="1" fill="hold">
                          <p:stCondLst>
                            <p:cond delay="0"/>
                          </p:stCondLst>
                        </p:cTn>
                        <p:tgtEl>
                          <p:spTgt spid="10243"/>
                        </p:tgtEl>
                        <p:attrNameLst>
                          <p:attrName>style.visibility</p:attrName>
                        </p:attrNameLst>
                      </p:cBhvr>
                      <p:to>
                        <p:strVal val="visible"/>
                      </p:to>
                    </p:set>
                    <p:animEffect transition="in" filter="wipe(left)">
                      <p:cBhvr>
                        <p:cTn dur="500"/>
                        <p:tgtEl>
                          <p:spTgt spid="1024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0243"/>
                        </p:tgtEl>
                        <p:attrNameLst>
                          <p:attrName>style.visibility</p:attrName>
                        </p:attrNameLst>
                      </p:cBhvr>
                      <p:to>
                        <p:strVal val="visible"/>
                      </p:to>
                    </p:set>
                    <p:animEffect transition="in" filter="wipe(left)">
                      <p:cBhvr>
                        <p:cTn dur="500"/>
                        <p:tgtEl>
                          <p:spTgt spid="1024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0243"/>
                        </p:tgtEl>
                        <p:attrNameLst>
                          <p:attrName>style.visibility</p:attrName>
                        </p:attrNameLst>
                      </p:cBhvr>
                      <p:to>
                        <p:strVal val="visible"/>
                      </p:to>
                    </p:set>
                    <p:animEffect transition="in" filter="wipe(left)">
                      <p:cBhvr>
                        <p:cTn dur="500"/>
                        <p:tgtEl>
                          <p:spTgt spid="1024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0243"/>
                        </p:tgtEl>
                        <p:attrNameLst>
                          <p:attrName>style.visibility</p:attrName>
                        </p:attrNameLst>
                      </p:cBhvr>
                      <p:to>
                        <p:strVal val="visible"/>
                      </p:to>
                    </p:set>
                    <p:animEffect transition="in" filter="wipe(left)">
                      <p:cBhvr>
                        <p:cTn dur="500"/>
                        <p:tgtEl>
                          <p:spTgt spid="1024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0243"/>
                        </p:tgtEl>
                        <p:attrNameLst>
                          <p:attrName>style.visibility</p:attrName>
                        </p:attrNameLst>
                      </p:cBhvr>
                      <p:to>
                        <p:strVal val="visible"/>
                      </p:to>
                    </p:set>
                    <p:animEffect transition="in" filter="wipe(left)">
                      <p:cBhvr>
                        <p:cTn dur="500"/>
                        <p:tgtEl>
                          <p:spTgt spid="10243"/>
                        </p:tgtEl>
                      </p:cBhvr>
                    </p:animEffect>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http://www.archives.gov/national_archives_experience/images/nav/top_architecture_bg.jp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hyperlink" Target="http://bensguide.gpo.gov/3-5/glossary.html" TargetMode="Externa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hyperlink" Target="http://bensguide.gpo.gov/3-5/glossary.html" TargetMode="Externa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hyperlink" Target="http://bensguide.gpo.gov/3-5/glossary.html" TargetMode="External"/><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a:xfrm>
            <a:off x="685800" y="1143000"/>
            <a:ext cx="7772400" cy="2438400"/>
          </a:xfrm>
        </p:spPr>
        <p:txBody>
          <a:bodyPr/>
          <a:lstStyle/>
          <a:p>
            <a:r>
              <a:rPr lang="en-US" b="1" dirty="0"/>
              <a:t>The Constitution of the United States of America</a:t>
            </a:r>
            <a:br>
              <a:rPr lang="en-US" b="1" dirty="0"/>
            </a:br>
            <a:endParaRPr lang="en-US" sz="3200" b="1" dirty="0"/>
          </a:p>
        </p:txBody>
      </p:sp>
      <p:sp>
        <p:nvSpPr>
          <p:cNvPr id="2051" name="Rectangle 3"/>
          <p:cNvSpPr>
            <a:spLocks noGrp="1" noRot="1" noChangeArrowheads="1"/>
          </p:cNvSpPr>
          <p:nvPr>
            <p:ph type="subTitle" idx="1"/>
          </p:nvPr>
        </p:nvSpPr>
        <p:spPr/>
        <p:txBody>
          <a:bodyPr/>
          <a:lstStyle/>
          <a:p>
            <a:r>
              <a:rPr lang="en-US" b="1" dirty="0" smtClean="0"/>
              <a:t>Our “Living Document”</a:t>
            </a:r>
            <a:endParaRPr lang="en-US" b="1" dirty="0"/>
          </a:p>
        </p:txBody>
      </p:sp>
      <p:pic>
        <p:nvPicPr>
          <p:cNvPr id="2053" name="Picture 5" descr="MCj03983410000[1]"/>
          <p:cNvPicPr>
            <a:picLocks noChangeAspect="1" noChangeArrowheads="1"/>
          </p:cNvPicPr>
          <p:nvPr/>
        </p:nvPicPr>
        <p:blipFill>
          <a:blip r:embed="rId3" cstate="print"/>
          <a:srcRect/>
          <a:stretch>
            <a:fillRect/>
          </a:stretch>
        </p:blipFill>
        <p:spPr bwMode="auto">
          <a:xfrm>
            <a:off x="4886325" y="0"/>
            <a:ext cx="4257675" cy="838200"/>
          </a:xfrm>
          <a:prstGeom prst="rect">
            <a:avLst/>
          </a:prstGeom>
          <a:noFill/>
        </p:spPr>
      </p:pic>
      <p:pic>
        <p:nvPicPr>
          <p:cNvPr id="2054" name="Picture 6" descr="MCj03983410000[1]"/>
          <p:cNvPicPr>
            <a:picLocks noChangeAspect="1" noChangeArrowheads="1"/>
          </p:cNvPicPr>
          <p:nvPr/>
        </p:nvPicPr>
        <p:blipFill>
          <a:blip r:embed="rId3" cstate="print"/>
          <a:srcRect/>
          <a:stretch>
            <a:fillRect/>
          </a:stretch>
        </p:blipFill>
        <p:spPr bwMode="auto">
          <a:xfrm>
            <a:off x="0" y="0"/>
            <a:ext cx="4943475" cy="990600"/>
          </a:xfrm>
          <a:prstGeom prst="rect">
            <a:avLst/>
          </a:prstGeom>
          <a:noFill/>
        </p:spPr>
      </p:pic>
      <p:pic>
        <p:nvPicPr>
          <p:cNvPr id="2055" name="Picture 7" descr="MCj03014380000[1]"/>
          <p:cNvPicPr>
            <a:picLocks noChangeAspect="1" noChangeArrowheads="1"/>
          </p:cNvPicPr>
          <p:nvPr/>
        </p:nvPicPr>
        <p:blipFill>
          <a:blip r:embed="rId4" cstate="print"/>
          <a:srcRect/>
          <a:stretch>
            <a:fillRect/>
          </a:stretch>
        </p:blipFill>
        <p:spPr bwMode="auto">
          <a:xfrm>
            <a:off x="6656388" y="2514600"/>
            <a:ext cx="2106612" cy="4038600"/>
          </a:xfrm>
          <a:prstGeom prst="rect">
            <a:avLst/>
          </a:prstGeom>
          <a:noFill/>
        </p:spPr>
      </p:pic>
      <p:pic>
        <p:nvPicPr>
          <p:cNvPr id="2056" name="Picture 8" descr="MCj03983410000[1]"/>
          <p:cNvPicPr>
            <a:picLocks noChangeAspect="1" noChangeArrowheads="1"/>
          </p:cNvPicPr>
          <p:nvPr/>
        </p:nvPicPr>
        <p:blipFill>
          <a:blip r:embed="rId3" cstate="print"/>
          <a:srcRect/>
          <a:stretch>
            <a:fillRect/>
          </a:stretch>
        </p:blipFill>
        <p:spPr bwMode="auto">
          <a:xfrm>
            <a:off x="0" y="6096000"/>
            <a:ext cx="4953000" cy="979488"/>
          </a:xfrm>
          <a:prstGeom prst="rect">
            <a:avLst/>
          </a:prstGeom>
          <a:noFill/>
        </p:spPr>
      </p:pic>
      <p:pic>
        <p:nvPicPr>
          <p:cNvPr id="2057" name="Picture 9" descr="MCj03983410000[1]"/>
          <p:cNvPicPr>
            <a:picLocks noChangeAspect="1" noChangeArrowheads="1"/>
          </p:cNvPicPr>
          <p:nvPr/>
        </p:nvPicPr>
        <p:blipFill>
          <a:blip r:embed="rId3" cstate="print"/>
          <a:srcRect/>
          <a:stretch>
            <a:fillRect/>
          </a:stretch>
        </p:blipFill>
        <p:spPr bwMode="auto">
          <a:xfrm>
            <a:off x="4876800" y="6019800"/>
            <a:ext cx="4267200" cy="838200"/>
          </a:xfrm>
          <a:prstGeom prst="rect">
            <a:avLst/>
          </a:prstGeom>
          <a:noFill/>
        </p:spPr>
      </p:pic>
    </p:spTree>
    <p:custDataLst>
      <p:tags r:id="rId1"/>
    </p:custDataLst>
  </p:cSld>
  <p:clrMapOvr>
    <a:masterClrMapping/>
  </p:clrMapOvr>
  <p:transition spd="slow" advClick="0" advTm="10288"/>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link="rId2" cstate="print"/>
          <a:srcRect/>
          <a:tile tx="0" ty="0" sx="100000" sy="100000" flip="none" algn="tl"/>
        </a:blipFill>
        <a:effectLst/>
      </p:bgPr>
    </p:bg>
    <p:spTree>
      <p:nvGrpSpPr>
        <p:cNvPr id="1" name=""/>
        <p:cNvGrpSpPr/>
        <p:nvPr/>
      </p:nvGrpSpPr>
      <p:grpSpPr>
        <a:xfrm>
          <a:off x="0" y="0"/>
          <a:ext cx="0" cy="0"/>
          <a:chOff x="0" y="0"/>
          <a:chExt cx="0" cy="0"/>
        </a:xfrm>
      </p:grpSpPr>
      <p:pic>
        <p:nvPicPr>
          <p:cNvPr id="21509" name="Picture 5" descr="constitution_1_of_4_630"/>
          <p:cNvPicPr>
            <a:picLocks noChangeAspect="1" noChangeArrowheads="1"/>
          </p:cNvPicPr>
          <p:nvPr/>
        </p:nvPicPr>
        <p:blipFill>
          <a:blip r:embed="rId3" cstate="print"/>
          <a:srcRect/>
          <a:stretch>
            <a:fillRect/>
          </a:stretch>
        </p:blipFill>
        <p:spPr bwMode="auto">
          <a:xfrm>
            <a:off x="1676400" y="0"/>
            <a:ext cx="6000750" cy="6858000"/>
          </a:xfrm>
          <a:prstGeom prst="rect">
            <a:avLst/>
          </a:prstGeom>
          <a:noFill/>
        </p:spPr>
      </p:pic>
    </p:spTree>
  </p:cSld>
  <p:clrMapOvr>
    <a:masterClrMapping/>
  </p:clrMapOvr>
  <p:transition advClick="0" advTm="1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301625" y="-45719"/>
            <a:ext cx="8510588" cy="579119"/>
          </a:xfrm>
        </p:spPr>
        <p:txBody>
          <a:bodyPr/>
          <a:lstStyle/>
          <a:p>
            <a:r>
              <a:rPr lang="en-US" sz="4000" dirty="0" smtClean="0"/>
              <a:t>The Preamble to the Constitution</a:t>
            </a:r>
            <a:endParaRPr lang="en-US" sz="4000" dirty="0"/>
          </a:p>
        </p:txBody>
      </p:sp>
      <p:sp>
        <p:nvSpPr>
          <p:cNvPr id="12291" name="Rectangle 3"/>
          <p:cNvSpPr>
            <a:spLocks noGrp="1" noRot="1" noChangeArrowheads="1"/>
          </p:cNvSpPr>
          <p:nvPr>
            <p:ph type="body" idx="1"/>
          </p:nvPr>
        </p:nvSpPr>
        <p:spPr>
          <a:xfrm>
            <a:off x="301625" y="609600"/>
            <a:ext cx="8540750" cy="5943600"/>
          </a:xfrm>
        </p:spPr>
        <p:txBody>
          <a:bodyPr/>
          <a:lstStyle/>
          <a:p>
            <a:pPr>
              <a:buFont typeface="Wingdings" pitchFamily="2" charset="2"/>
              <a:buNone/>
            </a:pPr>
            <a:r>
              <a:rPr lang="en-US" b="1" dirty="0"/>
              <a:t>   </a:t>
            </a:r>
            <a:r>
              <a:rPr lang="en-US" b="1" u="sng" dirty="0" smtClean="0"/>
              <a:t>Why?</a:t>
            </a:r>
            <a:endParaRPr lang="en-US" b="1" u="sng" dirty="0"/>
          </a:p>
          <a:p>
            <a:pPr>
              <a:buFont typeface="Wingdings" pitchFamily="2" charset="2"/>
              <a:buNone/>
            </a:pPr>
            <a:endParaRPr lang="en-US" b="1" u="sng" dirty="0"/>
          </a:p>
          <a:p>
            <a:pPr>
              <a:buFont typeface="Wingdings" pitchFamily="2" charset="2"/>
              <a:buNone/>
            </a:pPr>
            <a:r>
              <a:rPr lang="en-US" sz="3400" b="1" dirty="0"/>
              <a:t>   ..............We The People of the United States, in order to form a more perfect union, establish justice, insure domestic tranquility, provide for the common defense, promote the general welfare, and secure the blessing of liberty to ourselves and our posterity, do ordain and establish this, Constitution for the United States of America. </a:t>
            </a:r>
          </a:p>
          <a:p>
            <a:endParaRPr lang="en-US" sz="3400" b="1" dirty="0"/>
          </a:p>
        </p:txBody>
      </p:sp>
      <p:sp>
        <p:nvSpPr>
          <p:cNvPr id="12292" name="Rectangle 4"/>
          <p:cNvSpPr>
            <a:spLocks noRot="1" noChangeArrowheads="1"/>
          </p:cNvSpPr>
          <p:nvPr/>
        </p:nvSpPr>
        <p:spPr bwMode="auto">
          <a:xfrm>
            <a:off x="304800" y="1752600"/>
            <a:ext cx="8540750" cy="4422775"/>
          </a:xfrm>
          <a:prstGeom prst="rect">
            <a:avLst/>
          </a:prstGeom>
          <a:noFill/>
          <a:ln w="9525">
            <a:noFill/>
            <a:miter lim="800000"/>
            <a:headEnd/>
            <a:tailEnd/>
          </a:ln>
          <a:effectLst/>
        </p:spPr>
        <p:txBody>
          <a:bodyPr/>
          <a:lstStyle/>
          <a:p>
            <a:pPr marL="342900" indent="-342900" eaLnBrk="1" hangingPunct="1">
              <a:spcBef>
                <a:spcPct val="20000"/>
              </a:spcBef>
              <a:buClr>
                <a:schemeClr val="hlink"/>
              </a:buClr>
              <a:buFont typeface="Wingdings" pitchFamily="2" charset="2"/>
              <a:buChar char="§"/>
            </a:pPr>
            <a:endParaRPr lang="en-US" sz="3200">
              <a:effectLst>
                <a:outerShdw blurRad="38100" dist="38100" dir="2700000" algn="tl">
                  <a:srgbClr val="000000"/>
                </a:outerShdw>
              </a:effectLst>
            </a:endParaRPr>
          </a:p>
        </p:txBody>
      </p:sp>
    </p:spTree>
    <p:custDataLst>
      <p:tags r:id="rId1"/>
    </p:custDataLst>
  </p:cSld>
  <p:clrMapOvr>
    <a:masterClrMapping/>
  </p:clrMapOvr>
  <p:transition advClick="0" advTm="29952"/>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301625" y="228600"/>
            <a:ext cx="8510588" cy="228600"/>
          </a:xfrm>
        </p:spPr>
        <p:txBody>
          <a:bodyPr/>
          <a:lstStyle/>
          <a:p>
            <a:r>
              <a:rPr lang="en-US" sz="4000" dirty="0" smtClean="0"/>
              <a:t>The U.S. Constitution </a:t>
            </a:r>
            <a:endParaRPr lang="en-US" sz="4000" dirty="0"/>
          </a:p>
        </p:txBody>
      </p:sp>
      <p:sp>
        <p:nvSpPr>
          <p:cNvPr id="14339" name="Rectangle 3"/>
          <p:cNvSpPr>
            <a:spLocks noGrp="1" noRot="1" noChangeArrowheads="1"/>
          </p:cNvSpPr>
          <p:nvPr>
            <p:ph type="body" idx="1"/>
          </p:nvPr>
        </p:nvSpPr>
        <p:spPr>
          <a:xfrm>
            <a:off x="301625" y="838200"/>
            <a:ext cx="8540750" cy="6019800"/>
          </a:xfrm>
        </p:spPr>
        <p:txBody>
          <a:bodyPr/>
          <a:lstStyle/>
          <a:p>
            <a:pPr>
              <a:lnSpc>
                <a:spcPct val="90000"/>
              </a:lnSpc>
              <a:buFont typeface="Wingdings" pitchFamily="2" charset="2"/>
              <a:buNone/>
            </a:pPr>
            <a:r>
              <a:rPr lang="en-US" b="1" dirty="0"/>
              <a:t>     </a:t>
            </a:r>
            <a:endParaRPr lang="en-US" b="1" u="sng" dirty="0"/>
          </a:p>
          <a:p>
            <a:pPr>
              <a:lnSpc>
                <a:spcPct val="90000"/>
              </a:lnSpc>
              <a:buFont typeface="Wingdings" pitchFamily="2" charset="2"/>
              <a:buNone/>
            </a:pPr>
            <a:r>
              <a:rPr lang="en-US" sz="2600" b="1" dirty="0" smtClean="0"/>
              <a:t>	A </a:t>
            </a:r>
            <a:r>
              <a:rPr lang="en-US" sz="2600" b="1" dirty="0"/>
              <a:t>convention of </a:t>
            </a:r>
            <a:r>
              <a:rPr lang="en-US" sz="2600" b="1" dirty="0">
                <a:hlinkClick r:id="rId3"/>
              </a:rPr>
              <a:t>delegates</a:t>
            </a:r>
            <a:r>
              <a:rPr lang="en-US" sz="2600" b="1" dirty="0"/>
              <a:t> from all the states except Rhode Island met in Philadelphia, Pennsylvania in May of 1787. </a:t>
            </a:r>
            <a:endParaRPr lang="en-US" sz="2600" b="1" dirty="0" smtClean="0"/>
          </a:p>
          <a:p>
            <a:pPr>
              <a:lnSpc>
                <a:spcPct val="90000"/>
              </a:lnSpc>
              <a:buFont typeface="Wingdings" pitchFamily="2" charset="2"/>
              <a:buNone/>
            </a:pPr>
            <a:r>
              <a:rPr lang="en-US" sz="2600" b="1" dirty="0" smtClean="0"/>
              <a:t>	George </a:t>
            </a:r>
            <a:r>
              <a:rPr lang="en-US" sz="2600" b="1" dirty="0"/>
              <a:t>Washington was chosen president of the convention. </a:t>
            </a:r>
            <a:endParaRPr lang="en-US" sz="2600" b="1" dirty="0" smtClean="0"/>
          </a:p>
          <a:p>
            <a:pPr>
              <a:lnSpc>
                <a:spcPct val="90000"/>
              </a:lnSpc>
              <a:buFont typeface="Wingdings" pitchFamily="2" charset="2"/>
              <a:buNone/>
            </a:pPr>
            <a:r>
              <a:rPr lang="en-US" sz="2600" b="1" dirty="0" smtClean="0"/>
              <a:t>	After </a:t>
            </a:r>
            <a:r>
              <a:rPr lang="en-US" sz="2600" b="1" dirty="0"/>
              <a:t>a lot of debate and compromise, on September 17, 1787, the Constitution of the United States </a:t>
            </a:r>
            <a:r>
              <a:rPr lang="en-US" sz="2600" b="1" dirty="0" smtClean="0"/>
              <a:t>was </a:t>
            </a:r>
            <a:r>
              <a:rPr lang="en-US" sz="2600" b="1" dirty="0"/>
              <a:t>accepted by the delegates. </a:t>
            </a:r>
          </a:p>
        </p:txBody>
      </p:sp>
    </p:spTree>
    <p:custDataLst>
      <p:tags r:id="rId1"/>
    </p:custDataLst>
  </p:cSld>
  <p:clrMapOvr>
    <a:masterClrMapping/>
  </p:clrMapOvr>
  <p:transition spd="slow" advClick="0" advTm="75328"/>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301625" y="228601"/>
            <a:ext cx="8510588" cy="762000"/>
          </a:xfrm>
        </p:spPr>
        <p:txBody>
          <a:bodyPr/>
          <a:lstStyle/>
          <a:p>
            <a:r>
              <a:rPr lang="en-US" dirty="0" smtClean="0"/>
              <a:t>Founding Fathers </a:t>
            </a:r>
            <a:endParaRPr lang="en-US" dirty="0"/>
          </a:p>
        </p:txBody>
      </p:sp>
      <p:sp>
        <p:nvSpPr>
          <p:cNvPr id="15363" name="Rectangle 3"/>
          <p:cNvSpPr>
            <a:spLocks noGrp="1" noRot="1" noChangeArrowheads="1"/>
          </p:cNvSpPr>
          <p:nvPr>
            <p:ph type="body" idx="1"/>
          </p:nvPr>
        </p:nvSpPr>
        <p:spPr>
          <a:xfrm>
            <a:off x="301625" y="1066800"/>
            <a:ext cx="8540750" cy="5791200"/>
          </a:xfrm>
        </p:spPr>
        <p:txBody>
          <a:bodyPr/>
          <a:lstStyle/>
          <a:p>
            <a:r>
              <a:rPr lang="en-US" sz="3000" b="1" dirty="0"/>
              <a:t>The </a:t>
            </a:r>
            <a:r>
              <a:rPr lang="en-US" sz="3000" b="1" dirty="0">
                <a:hlinkClick r:id="rId3"/>
              </a:rPr>
              <a:t>Founding Fathers</a:t>
            </a:r>
            <a:r>
              <a:rPr lang="en-US" sz="3000" b="1" dirty="0"/>
              <a:t> </a:t>
            </a:r>
            <a:r>
              <a:rPr lang="en-US" sz="3000" b="1" dirty="0" smtClean="0"/>
              <a:t>, the men who came together to write the constitution, now </a:t>
            </a:r>
            <a:r>
              <a:rPr lang="en-US" sz="3000" b="1" dirty="0"/>
              <a:t>had to get all the states to agree </a:t>
            </a:r>
            <a:r>
              <a:rPr lang="en-US" sz="3000" b="1" dirty="0" smtClean="0"/>
              <a:t>in </a:t>
            </a:r>
            <a:r>
              <a:rPr lang="en-US" sz="3000" b="1" dirty="0"/>
              <a:t>favor of it. </a:t>
            </a:r>
            <a:endParaRPr lang="en-US" sz="3000" b="1" dirty="0" smtClean="0"/>
          </a:p>
          <a:p>
            <a:r>
              <a:rPr lang="en-US" sz="3000" b="1" dirty="0" smtClean="0"/>
              <a:t>On </a:t>
            </a:r>
            <a:r>
              <a:rPr lang="en-US" sz="3000" b="1" dirty="0"/>
              <a:t>December 3, 1787, Delaware was the first state to vote in favor of (ratify) it. </a:t>
            </a:r>
            <a:endParaRPr lang="en-US" sz="3000" b="1" dirty="0" smtClean="0"/>
          </a:p>
          <a:p>
            <a:r>
              <a:rPr lang="en-US" sz="3000" b="1" dirty="0" smtClean="0"/>
              <a:t>It </a:t>
            </a:r>
            <a:r>
              <a:rPr lang="en-US" sz="3000" b="1" dirty="0"/>
              <a:t>was not until May 29, 1790 that the last state, Rhode Island, finally accepted the Constitution. </a:t>
            </a:r>
          </a:p>
        </p:txBody>
      </p:sp>
    </p:spTree>
    <p:custDataLst>
      <p:tags r:id="rId1"/>
    </p:custDataLst>
  </p:cSld>
  <p:clrMapOvr>
    <a:masterClrMapping/>
  </p:clrMapOvr>
  <p:transition advClick="0" advTm="60064"/>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r>
              <a:rPr lang="en-US" dirty="0" smtClean="0"/>
              <a:t>About the Constitution</a:t>
            </a:r>
            <a:endParaRPr lang="en-US" dirty="0"/>
          </a:p>
        </p:txBody>
      </p:sp>
      <p:sp>
        <p:nvSpPr>
          <p:cNvPr id="16387" name="Rectangle 3"/>
          <p:cNvSpPr>
            <a:spLocks noGrp="1" noRot="1" noChangeArrowheads="1"/>
          </p:cNvSpPr>
          <p:nvPr>
            <p:ph type="body" idx="1"/>
          </p:nvPr>
        </p:nvSpPr>
        <p:spPr>
          <a:xfrm>
            <a:off x="301625" y="1143000"/>
            <a:ext cx="8540750" cy="5486400"/>
          </a:xfrm>
        </p:spPr>
        <p:txBody>
          <a:bodyPr/>
          <a:lstStyle/>
          <a:p>
            <a:pPr>
              <a:lnSpc>
                <a:spcPct val="90000"/>
              </a:lnSpc>
              <a:buFont typeface="Wingdings" pitchFamily="2" charset="2"/>
              <a:buNone/>
            </a:pPr>
            <a:r>
              <a:rPr lang="en-US" sz="2800" b="1" dirty="0"/>
              <a:t>                       </a:t>
            </a:r>
            <a:endParaRPr lang="en-US" b="1" u="sng" dirty="0"/>
          </a:p>
          <a:p>
            <a:pPr>
              <a:lnSpc>
                <a:spcPct val="90000"/>
              </a:lnSpc>
              <a:buFont typeface="Wingdings" pitchFamily="2" charset="2"/>
              <a:buNone/>
            </a:pPr>
            <a:r>
              <a:rPr lang="en-US" sz="2800" b="1" dirty="0"/>
              <a:t>   The </a:t>
            </a:r>
            <a:r>
              <a:rPr lang="en-US" sz="2800" b="1" dirty="0" smtClean="0"/>
              <a:t>Constitution, in </a:t>
            </a:r>
            <a:r>
              <a:rPr lang="en-US" sz="2800" b="1" dirty="0"/>
              <a:t>4,543 </a:t>
            </a:r>
            <a:r>
              <a:rPr lang="en-US" sz="2800" b="1" dirty="0" smtClean="0"/>
              <a:t>words, describes </a:t>
            </a:r>
            <a:r>
              <a:rPr lang="en-US" sz="2800" b="1" dirty="0"/>
              <a:t>the structure or plan of the government and the rights of the American people. The Constitution is known as a "living document" because it can be amended. Since its ratification, it has only been changed (</a:t>
            </a:r>
            <a:r>
              <a:rPr lang="en-US" sz="2800" b="1" dirty="0">
                <a:hlinkClick r:id="rId3"/>
              </a:rPr>
              <a:t>amended</a:t>
            </a:r>
            <a:r>
              <a:rPr lang="en-US" sz="2800" b="1" dirty="0"/>
              <a:t>) 27 times. The Constitution is </a:t>
            </a:r>
            <a:r>
              <a:rPr lang="en-US" sz="2800" b="1" dirty="0" smtClean="0"/>
              <a:t>a </a:t>
            </a:r>
            <a:r>
              <a:rPr lang="en-US" sz="2800" b="1" dirty="0"/>
              <a:t>powerful </a:t>
            </a:r>
            <a:r>
              <a:rPr lang="en-US" sz="2800" b="1" dirty="0" smtClean="0"/>
              <a:t>document and allows </a:t>
            </a:r>
            <a:r>
              <a:rPr lang="en-US" sz="2800" b="1" dirty="0"/>
              <a:t>for freedom and changes in America.</a:t>
            </a:r>
          </a:p>
        </p:txBody>
      </p:sp>
    </p:spTree>
    <p:custDataLst>
      <p:tags r:id="rId1"/>
    </p:custDataLst>
  </p:cSld>
  <p:clrMapOvr>
    <a:masterClrMapping/>
  </p:clrMapOvr>
  <p:transition advClick="0" advTm="59616"/>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7"/>
</p:tagLst>
</file>

<file path=ppt/tags/tag2.xml><?xml version="1.0" encoding="utf-8"?>
<p:tagLst xmlns:a="http://schemas.openxmlformats.org/drawingml/2006/main" xmlns:r="http://schemas.openxmlformats.org/officeDocument/2006/relationships" xmlns:p="http://schemas.openxmlformats.org/presentationml/2006/main">
  <p:tag name="TIMING" val="|2.4|4.1"/>
</p:tagLst>
</file>

<file path=ppt/tags/tag3.xml><?xml version="1.0" encoding="utf-8"?>
<p:tagLst xmlns:a="http://schemas.openxmlformats.org/drawingml/2006/main" xmlns:r="http://schemas.openxmlformats.org/officeDocument/2006/relationships" xmlns:p="http://schemas.openxmlformats.org/presentationml/2006/main">
  <p:tag name="TIMING" val="|2.9|3.2"/>
</p:tagLst>
</file>

<file path=ppt/tags/tag4.xml><?xml version="1.0" encoding="utf-8"?>
<p:tagLst xmlns:a="http://schemas.openxmlformats.org/drawingml/2006/main" xmlns:r="http://schemas.openxmlformats.org/officeDocument/2006/relationships" xmlns:p="http://schemas.openxmlformats.org/presentationml/2006/main">
  <p:tag name="TIMING" val="|1.4"/>
</p:tagLst>
</file>

<file path=ppt/tags/tag5.xml><?xml version="1.0" encoding="utf-8"?>
<p:tagLst xmlns:a="http://schemas.openxmlformats.org/drawingml/2006/main" xmlns:r="http://schemas.openxmlformats.org/officeDocument/2006/relationships" xmlns:p="http://schemas.openxmlformats.org/presentationml/2006/main">
  <p:tag name="TIMING" val="|0.8|2.9"/>
</p:tagLst>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Clouds</Template>
  <TotalTime>192</TotalTime>
  <Words>235</Words>
  <Application>Microsoft Office PowerPoint</Application>
  <PresentationFormat>On-screen Show (4:3)</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Clouds</vt:lpstr>
      <vt:lpstr>The Constitution of the United States of America </vt:lpstr>
      <vt:lpstr>Slide 2</vt:lpstr>
      <vt:lpstr>The Preamble to the Constitution</vt:lpstr>
      <vt:lpstr>The U.S. Constitution </vt:lpstr>
      <vt:lpstr>Founding Fathers </vt:lpstr>
      <vt:lpstr>About the Constitution</vt:lpstr>
    </vt:vector>
  </TitlesOfParts>
  <Company>CFBISD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Planet Fourth Grade is Researching the U.S. Constitution</dc:title>
  <dc:creator>Chalburg; webbch</dc:creator>
  <cp:lastModifiedBy>Fran</cp:lastModifiedBy>
  <cp:revision>27</cp:revision>
  <dcterms:created xsi:type="dcterms:W3CDTF">2005-06-30T17:51:50Z</dcterms:created>
  <dcterms:modified xsi:type="dcterms:W3CDTF">2012-03-28T17:09:15Z</dcterms:modified>
</cp:coreProperties>
</file>