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328" r:id="rId2"/>
    <p:sldId id="340" r:id="rId3"/>
    <p:sldId id="341" r:id="rId4"/>
    <p:sldId id="331" r:id="rId5"/>
    <p:sldId id="329" r:id="rId6"/>
    <p:sldId id="345" r:id="rId7"/>
    <p:sldId id="346" r:id="rId8"/>
    <p:sldId id="343" r:id="rId9"/>
    <p:sldId id="344" r:id="rId10"/>
    <p:sldId id="339" r:id="rId11"/>
    <p:sldId id="338" r:id="rId12"/>
    <p:sldId id="337" r:id="rId13"/>
    <p:sldId id="336" r:id="rId1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Williams" initials="KW" lastIdx="1"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5" autoAdjust="0"/>
    <p:restoredTop sz="67358" autoAdjust="0"/>
  </p:normalViewPr>
  <p:slideViewPr>
    <p:cSldViewPr>
      <p:cViewPr>
        <p:scale>
          <a:sx n="75" d="100"/>
          <a:sy n="75" d="100"/>
        </p:scale>
        <p:origin x="-702" y="3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6" d="100"/>
          <a:sy n="76" d="100"/>
        </p:scale>
        <p:origin x="-2112" y="-10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28675" name="Rectangle 1027"/>
          <p:cNvSpPr>
            <a:spLocks noGrp="1" noChangeArrowheads="1"/>
          </p:cNvSpPr>
          <p:nvPr>
            <p:ph type="dt" sz="quarter" idx="1"/>
          </p:nvPr>
        </p:nvSpPr>
        <p:spPr bwMode="auto">
          <a:xfrm>
            <a:off x="397256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28676" name="Rectangle 1028"/>
          <p:cNvSpPr>
            <a:spLocks noGrp="1" noChangeArrowheads="1"/>
          </p:cNvSpPr>
          <p:nvPr>
            <p:ph type="ftr" sz="quarter" idx="2"/>
          </p:nvPr>
        </p:nvSpPr>
        <p:spPr bwMode="auto">
          <a:xfrm>
            <a:off x="0" y="8831264"/>
            <a:ext cx="303784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28677" name="Rectangle 1029"/>
          <p:cNvSpPr>
            <a:spLocks noGrp="1" noChangeArrowheads="1"/>
          </p:cNvSpPr>
          <p:nvPr>
            <p:ph type="sldNum" sz="quarter" idx="3"/>
          </p:nvPr>
        </p:nvSpPr>
        <p:spPr bwMode="auto">
          <a:xfrm>
            <a:off x="3972560" y="8831264"/>
            <a:ext cx="303784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785D8AC-27C6-4C10-B8D5-B4C6BB2C4D31}"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3970938" y="0"/>
            <a:ext cx="3037840" cy="465138"/>
          </a:xfrm>
          <a:prstGeom prst="rect">
            <a:avLst/>
          </a:prstGeom>
        </p:spPr>
        <p:txBody>
          <a:bodyPr vert="horz" lIns="91440" tIns="45720" rIns="91440" bIns="45720" rtlCol="0"/>
          <a:lstStyle>
            <a:lvl1pPr algn="r">
              <a:defRPr sz="1200"/>
            </a:lvl1pPr>
          </a:lstStyle>
          <a:p>
            <a:pPr>
              <a:defRPr/>
            </a:pPr>
            <a:fld id="{B75A9E53-2834-4C4E-AEC2-B024C79D26C0}" type="datetimeFigureOut">
              <a:rPr lang="en-US"/>
              <a:pPr>
                <a:defRPr/>
              </a:pPr>
              <a:t>10/27/2014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701040" y="4416426"/>
            <a:ext cx="560832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7840" cy="465138"/>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70938" y="8829675"/>
            <a:ext cx="3037840" cy="465138"/>
          </a:xfrm>
          <a:prstGeom prst="rect">
            <a:avLst/>
          </a:prstGeom>
        </p:spPr>
        <p:txBody>
          <a:bodyPr vert="horz" lIns="91440" tIns="45720" rIns="91440" bIns="45720" rtlCol="0" anchor="b"/>
          <a:lstStyle>
            <a:lvl1pPr algn="r">
              <a:defRPr sz="1200"/>
            </a:lvl1pPr>
          </a:lstStyle>
          <a:p>
            <a:pPr>
              <a:defRPr/>
            </a:pPr>
            <a:fld id="{7698CCED-2116-40FD-B90C-E57F9263D0E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Opening</a:t>
            </a:r>
            <a:r>
              <a:rPr lang="en-US" baseline="0" dirty="0" smtClean="0"/>
              <a:t> slide</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endParaRPr lang="en-US" dirty="0"/>
          </a:p>
        </p:txBody>
      </p:sp>
      <p:sp>
        <p:nvSpPr>
          <p:cNvPr id="4" name="Slide Number Placeholder 3"/>
          <p:cNvSpPr>
            <a:spLocks noGrp="1"/>
          </p:cNvSpPr>
          <p:nvPr>
            <p:ph type="sldNum" sz="quarter" idx="10"/>
          </p:nvPr>
        </p:nvSpPr>
        <p:spPr/>
        <p:txBody>
          <a:bodyPr/>
          <a:lstStyle/>
          <a:p>
            <a:pPr>
              <a:defRPr/>
            </a:pPr>
            <a:fld id="{7698CCED-2116-40FD-B90C-E57F9263D0E3}"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sz="1200" b="0" kern="1200" dirty="0" smtClean="0">
                <a:solidFill>
                  <a:schemeClr val="tx1"/>
                </a:solidFill>
                <a:latin typeface="+mn-lt"/>
                <a:ea typeface="+mn-ea"/>
                <a:cs typeface="+mn-cs"/>
              </a:rPr>
              <a:t>Pro bono service makes business sense for attorneys, from all types</a:t>
            </a:r>
            <a:r>
              <a:rPr lang="en-US" sz="1200" b="0" kern="1200" baseline="0" dirty="0" smtClean="0">
                <a:solidFill>
                  <a:schemeClr val="tx1"/>
                </a:solidFill>
                <a:latin typeface="+mn-lt"/>
                <a:ea typeface="+mn-ea"/>
                <a:cs typeface="+mn-cs"/>
              </a:rPr>
              <a:t> of firms, large and small, public and private, and for </a:t>
            </a:r>
            <a:r>
              <a:rPr lang="en-US" sz="1200" b="0" kern="1200" dirty="0" smtClean="0">
                <a:solidFill>
                  <a:schemeClr val="tx1"/>
                </a:solidFill>
                <a:latin typeface="+mn-lt"/>
                <a:ea typeface="+mn-ea"/>
                <a:cs typeface="+mn-cs"/>
              </a:rPr>
              <a:t>solo practitioners  as well.</a:t>
            </a:r>
          </a:p>
          <a:p>
            <a:pPr lvl="0"/>
            <a:endParaRPr lang="en-US" sz="1200" b="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All attorneys can benefit from pro bono work by developing skills and expertise and creating contacts in the community. Pro bono providers offer Minimum Continuing Legal Education (MCLE) trainings for prospective volunteers at little or no cost, as well as opportunities to network with other lawyers. Many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Pro bono programs provide mentoring and malpractice coverage for their volunteers.</a:t>
            </a:r>
          </a:p>
          <a:p>
            <a:endParaRPr lang="en-US" sz="1200" b="1"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Law firm corporate clients are interested in evidence of their lawyers’ corporate social responsibility.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Annual law firm rankings in publications such as </a:t>
            </a:r>
            <a:r>
              <a:rPr lang="en-US" sz="1200" i="1" kern="1200" dirty="0" smtClean="0">
                <a:solidFill>
                  <a:schemeClr val="tx1"/>
                </a:solidFill>
                <a:latin typeface="+mn-lt"/>
                <a:ea typeface="+mn-ea"/>
                <a:cs typeface="+mn-cs"/>
              </a:rPr>
              <a:t>The American Lawyer </a:t>
            </a:r>
            <a:r>
              <a:rPr lang="en-US" sz="1200" kern="1200" dirty="0" smtClean="0">
                <a:solidFill>
                  <a:schemeClr val="tx1"/>
                </a:solidFill>
                <a:latin typeface="+mn-lt"/>
                <a:ea typeface="+mn-ea"/>
                <a:cs typeface="+mn-cs"/>
              </a:rPr>
              <a:t>have had a positive impact on firms’ pro bono practices. </a:t>
            </a:r>
          </a:p>
          <a:p>
            <a:endParaRPr lang="en-US" sz="1200" b="1" kern="120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7698CCED-2116-40FD-B90C-E57F9263D0E3}"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Pro bono opportunities exist in all areas of civil law.</a:t>
            </a:r>
            <a:r>
              <a:rPr lang="en-US" sz="1200" kern="1200" baseline="0" dirty="0" smtClean="0">
                <a:solidFill>
                  <a:schemeClr val="tx1"/>
                </a:solidFill>
                <a:latin typeface="+mn-lt"/>
                <a:ea typeface="+mn-ea"/>
                <a:cs typeface="+mn-cs"/>
              </a:rPr>
              <a:t> T</a:t>
            </a:r>
            <a:r>
              <a:rPr lang="en-US" sz="1200" b="0" kern="1200" dirty="0" smtClean="0">
                <a:solidFill>
                  <a:schemeClr val="tx1"/>
                </a:solidFill>
                <a:latin typeface="+mn-lt"/>
                <a:ea typeface="+mn-ea"/>
                <a:cs typeface="+mn-cs"/>
              </a:rPr>
              <a:t>here are many ways to perform</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pro bono work</a:t>
            </a:r>
            <a:r>
              <a:rPr lang="en-US" sz="1200" b="0" kern="1200" baseline="0" dirty="0" smtClean="0">
                <a:solidFill>
                  <a:schemeClr val="tx1"/>
                </a:solidFill>
                <a:latin typeface="+mn-lt"/>
                <a:ea typeface="+mn-ea"/>
                <a:cs typeface="+mn-cs"/>
              </a:rPr>
              <a:t> and </a:t>
            </a:r>
            <a:r>
              <a:rPr lang="en-US" sz="1200" kern="1200" dirty="0" smtClean="0">
                <a:solidFill>
                  <a:schemeClr val="tx1"/>
                </a:solidFill>
                <a:latin typeface="+mn-lt"/>
                <a:ea typeface="+mn-ea"/>
                <a:cs typeface="+mn-cs"/>
              </a:rPr>
              <a:t>varying levels of time commitment. They include:</a:t>
            </a:r>
          </a:p>
          <a:p>
            <a:pPr marL="0" marR="0" lvl="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sz="1200" kern="1200" dirty="0" smtClean="0">
              <a:solidFill>
                <a:schemeClr val="tx1"/>
              </a:solidFill>
              <a:latin typeface="+mn-lt"/>
              <a:ea typeface="+mn-ea"/>
              <a:cs typeface="+mn-cs"/>
            </a:endParaRPr>
          </a:p>
          <a:p>
            <a:pPr lvl="0">
              <a:buFont typeface="Arial" pitchFamily="34" charset="0"/>
              <a:buChar char="•"/>
            </a:pPr>
            <a:r>
              <a:rPr lang="en-US" sz="1200" kern="1200" dirty="0" smtClean="0">
                <a:solidFill>
                  <a:schemeClr val="tx1"/>
                </a:solidFill>
                <a:latin typeface="+mn-lt"/>
                <a:ea typeface="+mn-ea"/>
                <a:cs typeface="+mn-cs"/>
              </a:rPr>
              <a:t>Full representation</a:t>
            </a:r>
          </a:p>
          <a:p>
            <a:pPr lvl="0">
              <a:buFont typeface="Arial" pitchFamily="34" charset="0"/>
              <a:buChar char="•"/>
            </a:pPr>
            <a:r>
              <a:rPr lang="en-US" sz="1200" kern="1200" dirty="0" smtClean="0">
                <a:solidFill>
                  <a:schemeClr val="tx1"/>
                </a:solidFill>
                <a:latin typeface="+mn-lt"/>
                <a:ea typeface="+mn-ea"/>
                <a:cs typeface="+mn-cs"/>
              </a:rPr>
              <a:t>Limited Scope representation</a:t>
            </a:r>
          </a:p>
          <a:p>
            <a:pPr marL="0" marR="0" lvl="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dirty="0" smtClean="0">
                <a:solidFill>
                  <a:schemeClr val="tx1"/>
                </a:solidFill>
                <a:latin typeface="+mn-lt"/>
                <a:ea typeface="+mn-ea"/>
                <a:cs typeface="+mn-cs"/>
              </a:rPr>
              <a:t>Impact litigation </a:t>
            </a:r>
          </a:p>
          <a:p>
            <a:pPr marL="0" marR="0" lvl="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dirty="0" smtClean="0">
                <a:solidFill>
                  <a:schemeClr val="tx1"/>
                </a:solidFill>
                <a:latin typeface="+mn-lt"/>
                <a:ea typeface="+mn-ea"/>
                <a:cs typeface="+mn-cs"/>
              </a:rPr>
              <a:t>Policy advocacy</a:t>
            </a:r>
          </a:p>
          <a:p>
            <a:pPr marL="0" marR="0" lvl="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dirty="0" smtClean="0">
                <a:solidFill>
                  <a:schemeClr val="tx1"/>
                </a:solidFill>
                <a:latin typeface="+mn-lt"/>
                <a:ea typeface="+mn-ea"/>
                <a:cs typeface="+mn-cs"/>
              </a:rPr>
              <a:t>Transactional legal assistance to nonprofit organizations</a:t>
            </a:r>
          </a:p>
          <a:p>
            <a:pPr lvl="0">
              <a:buFont typeface="Arial" pitchFamily="34" charset="0"/>
              <a:buChar char="•"/>
            </a:pPr>
            <a:r>
              <a:rPr lang="en-US" sz="1200" kern="1200" dirty="0" smtClean="0">
                <a:solidFill>
                  <a:schemeClr val="tx1"/>
                </a:solidFill>
                <a:latin typeface="+mn-lt"/>
                <a:ea typeface="+mn-ea"/>
                <a:cs typeface="+mn-cs"/>
              </a:rPr>
              <a:t>Advice and counsel clinics and hotlines</a:t>
            </a:r>
          </a:p>
          <a:p>
            <a:pPr lvl="0">
              <a:buFont typeface="Arial" pitchFamily="34" charset="0"/>
              <a:buChar char="•"/>
            </a:pPr>
            <a:r>
              <a:rPr lang="en-US" sz="1200" kern="1200" dirty="0" smtClean="0">
                <a:solidFill>
                  <a:schemeClr val="tx1"/>
                </a:solidFill>
                <a:latin typeface="+mn-lt"/>
                <a:ea typeface="+mn-ea"/>
                <a:cs typeface="+mn-cs"/>
              </a:rPr>
              <a:t>Providing legal information at court self-help centers </a:t>
            </a:r>
          </a:p>
          <a:p>
            <a:pPr lvl="0">
              <a:buFont typeface="Arial" pitchFamily="34" charset="0"/>
              <a:buChar char="•"/>
            </a:pPr>
            <a:r>
              <a:rPr lang="en-US" sz="1200" kern="1200" dirty="0" smtClean="0">
                <a:solidFill>
                  <a:schemeClr val="tx1"/>
                </a:solidFill>
                <a:latin typeface="+mn-lt"/>
                <a:ea typeface="+mn-ea"/>
                <a:cs typeface="+mn-cs"/>
              </a:rPr>
              <a:t>Mediation of legal disputes, and </a:t>
            </a:r>
          </a:p>
          <a:p>
            <a:pPr marL="0" marR="0" lvl="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dirty="0" smtClean="0">
                <a:solidFill>
                  <a:schemeClr val="tx1"/>
                </a:solidFill>
                <a:latin typeface="+mn-lt"/>
                <a:ea typeface="+mn-ea"/>
                <a:cs typeface="+mn-cs"/>
              </a:rPr>
              <a:t>Community education and outreach</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endParaRPr lang="en-US" dirty="0"/>
          </a:p>
        </p:txBody>
      </p:sp>
      <p:sp>
        <p:nvSpPr>
          <p:cNvPr id="4" name="Slide Number Placeholder 3"/>
          <p:cNvSpPr>
            <a:spLocks noGrp="1"/>
          </p:cNvSpPr>
          <p:nvPr>
            <p:ph type="sldNum" sz="quarter" idx="10"/>
          </p:nvPr>
        </p:nvSpPr>
        <p:spPr/>
        <p:txBody>
          <a:bodyPr/>
          <a:lstStyle/>
          <a:p>
            <a:pPr>
              <a:defRPr/>
            </a:pPr>
            <a:fld id="{7698CCED-2116-40FD-B90C-E57F9263D0E3}"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defRPr/>
            </a:pPr>
            <a:r>
              <a:rPr lang="en-US" dirty="0" smtClean="0"/>
              <a:t>No matter what kind</a:t>
            </a:r>
            <a:r>
              <a:rPr lang="en-US" baseline="0" dirty="0" smtClean="0"/>
              <a:t> of lawyer you are, whether you are just graduating from law school or have been licensed for decades, California needs your pro bono service. Are you working as litigator, transactional lawyer, mediator, law professor, government employee, or solo-practitioner? The judicial branch needs your support in this pro bono effort. You may be a retired attorney or one who has stepped away from practice to care for family or to pursue other passions. You have all earned the title of “Lawyer”. </a:t>
            </a:r>
            <a:r>
              <a:rPr lang="en-US" i="1" baseline="0" dirty="0" smtClean="0"/>
              <a:t>Each </a:t>
            </a:r>
            <a:r>
              <a:rPr lang="en-US" i="0" baseline="0" dirty="0" smtClean="0"/>
              <a:t>and </a:t>
            </a:r>
            <a:r>
              <a:rPr lang="en-US" i="1" baseline="0" dirty="0" smtClean="0"/>
              <a:t>every</a:t>
            </a:r>
            <a:r>
              <a:rPr lang="en-US" i="0" baseline="0" dirty="0" smtClean="0"/>
              <a:t> </a:t>
            </a:r>
            <a:r>
              <a:rPr lang="en-US" baseline="0" dirty="0" smtClean="0"/>
              <a:t>one of you has specialized education, training, and skill-sets that our communities </a:t>
            </a:r>
            <a:r>
              <a:rPr lang="en-US" i="1" baseline="0" dirty="0" smtClean="0"/>
              <a:t>need</a:t>
            </a:r>
            <a:r>
              <a:rPr lang="en-US" baseline="0" dirty="0" smtClean="0"/>
              <a:t>. </a:t>
            </a:r>
          </a:p>
          <a:p>
            <a:pPr eaLnBrk="1" hangingPunct="1">
              <a:defRPr/>
            </a:pPr>
            <a:endParaRPr lang="en-US" dirty="0" smtClean="0"/>
          </a:p>
          <a:p>
            <a:pPr lvl="0"/>
            <a:r>
              <a:rPr lang="en-US" sz="1200" b="0" kern="1200" dirty="0" smtClean="0">
                <a:solidFill>
                  <a:schemeClr val="tx1"/>
                </a:solidFill>
                <a:latin typeface="+mn-lt"/>
                <a:ea typeface="+mn-ea"/>
                <a:cs typeface="+mn-cs"/>
              </a:rPr>
              <a:t>So</a:t>
            </a:r>
            <a:r>
              <a:rPr lang="en-US" sz="1200" b="0" kern="1200" baseline="0" dirty="0" smtClean="0">
                <a:solidFill>
                  <a:schemeClr val="tx1"/>
                </a:solidFill>
                <a:latin typeface="+mn-lt"/>
                <a:ea typeface="+mn-ea"/>
                <a:cs typeface="+mn-cs"/>
              </a:rPr>
              <a:t> get involved: </a:t>
            </a:r>
          </a:p>
          <a:p>
            <a:pPr lvl="0"/>
            <a:endParaRPr lang="en-US" sz="1200" b="0" kern="1200" baseline="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Join your local bar association’s pro bono program;</a:t>
            </a:r>
          </a:p>
          <a:p>
            <a:pPr lvl="0"/>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Contact your local legal aid other non-profit legal services program; </a:t>
            </a:r>
          </a:p>
          <a:p>
            <a:pPr lvl="0"/>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Work with your firm’s pro bono manager</a:t>
            </a:r>
            <a:r>
              <a:rPr lang="en-US" sz="1200" kern="1200" baseline="0" dirty="0" smtClean="0">
                <a:solidFill>
                  <a:schemeClr val="tx1"/>
                </a:solidFill>
                <a:latin typeface="+mn-lt"/>
                <a:ea typeface="+mn-ea"/>
                <a:cs typeface="+mn-cs"/>
              </a:rPr>
              <a:t> or </a:t>
            </a:r>
            <a:r>
              <a:rPr lang="en-US" sz="1200" kern="1200" dirty="0" smtClean="0">
                <a:solidFill>
                  <a:schemeClr val="tx1"/>
                </a:solidFill>
                <a:latin typeface="+mn-lt"/>
                <a:ea typeface="+mn-ea"/>
                <a:cs typeface="+mn-cs"/>
              </a:rPr>
              <a:t>partner;</a:t>
            </a:r>
          </a:p>
          <a:p>
            <a:pPr lvl="0"/>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Contact your court’s self-help center;</a:t>
            </a:r>
            <a:r>
              <a:rPr lang="en-US" sz="1200" kern="1200" baseline="0" dirty="0" smtClean="0">
                <a:solidFill>
                  <a:schemeClr val="tx1"/>
                </a:solidFill>
                <a:latin typeface="+mn-lt"/>
                <a:ea typeface="+mn-ea"/>
                <a:cs typeface="+mn-cs"/>
              </a:rPr>
              <a:t> and</a:t>
            </a:r>
            <a:r>
              <a:rPr lang="en-US" sz="1200" kern="1200" dirty="0" smtClean="0">
                <a:solidFill>
                  <a:schemeClr val="tx1"/>
                </a:solidFill>
                <a:latin typeface="+mn-lt"/>
                <a:ea typeface="+mn-ea"/>
                <a:cs typeface="+mn-cs"/>
              </a:rPr>
              <a:t> </a:t>
            </a:r>
          </a:p>
          <a:p>
            <a:pPr lvl="0"/>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Visit CaliforniaProBono.org to find opportunities in your location and areas of interest.</a:t>
            </a:r>
          </a:p>
          <a:p>
            <a:pPr lvl="0"/>
            <a:endParaRPr lang="en-US" sz="1200" kern="1200" dirty="0" smtClean="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7698CCED-2116-40FD-B90C-E57F9263D0E3}"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defRPr/>
            </a:pPr>
            <a:r>
              <a:rPr lang="en-US" sz="1200" dirty="0" smtClean="0"/>
              <a:t>I leave you with</a:t>
            </a:r>
            <a:r>
              <a:rPr lang="en-US" sz="1200" baseline="0" dirty="0" smtClean="0"/>
              <a:t> this final quote from </a:t>
            </a:r>
            <a:r>
              <a:rPr lang="en-US" sz="1200" dirty="0" smtClean="0"/>
              <a:t>United</a:t>
            </a:r>
            <a:r>
              <a:rPr lang="en-US" sz="1200" baseline="0" dirty="0" smtClean="0"/>
              <a:t> States</a:t>
            </a:r>
            <a:r>
              <a:rPr lang="en-US" sz="1200" dirty="0" smtClean="0"/>
              <a:t> Supreme Court Justice Ruth Bader Ginsburg</a:t>
            </a:r>
            <a:r>
              <a:rPr lang="en-US" sz="1200" i="0" kern="1200" dirty="0" smtClean="0">
                <a:solidFill>
                  <a:schemeClr val="tx1"/>
                </a:solidFill>
                <a:latin typeface="+mn-lt"/>
                <a:ea typeface="+mn-ea"/>
                <a:cs typeface="+mn-cs"/>
              </a:rPr>
              <a:t>.</a:t>
            </a:r>
            <a:r>
              <a:rPr lang="en-US" sz="1200" i="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“Lawyers have a license to practice law, a monopoly on certain services. But for that privilege and status, lawyers have an obligation to provide legal services to those without the wherewithal to pay, to respond to needs outside themselves, to help repair tears in their communities.”</a:t>
            </a:r>
          </a:p>
          <a:p>
            <a:pPr eaLnBrk="1" hangingPunct="1">
              <a:defRPr/>
            </a:pPr>
            <a:endParaRPr lang="en-US" sz="1200" kern="1200" dirty="0" smtClean="0">
              <a:solidFill>
                <a:schemeClr val="tx1"/>
              </a:solidFill>
              <a:latin typeface="+mn-lt"/>
              <a:ea typeface="+mn-ea"/>
              <a:cs typeface="+mn-cs"/>
            </a:endParaRPr>
          </a:p>
          <a:p>
            <a:pPr eaLnBrk="1" hangingPunct="1">
              <a:defRPr/>
            </a:pPr>
            <a:r>
              <a:rPr lang="en-US" sz="1200" kern="1200" dirty="0" smtClean="0">
                <a:solidFill>
                  <a:schemeClr val="tx1"/>
                </a:solidFill>
                <a:latin typeface="+mn-lt"/>
                <a:ea typeface="+mn-ea"/>
                <a:cs typeface="+mn-cs"/>
              </a:rPr>
              <a:t>Speaking for myself and my judicial colleagues, we thank you sincerely for your help. We know that you have incredible demands on your time. Your commitment to the profession and to the courts is truly appreciated.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endParaRPr lang="en-US" dirty="0"/>
          </a:p>
        </p:txBody>
      </p:sp>
      <p:sp>
        <p:nvSpPr>
          <p:cNvPr id="4" name="Slide Number Placeholder 3"/>
          <p:cNvSpPr>
            <a:spLocks noGrp="1"/>
          </p:cNvSpPr>
          <p:nvPr>
            <p:ph type="sldNum" sz="quarter" idx="10"/>
          </p:nvPr>
        </p:nvSpPr>
        <p:spPr/>
        <p:txBody>
          <a:bodyPr/>
          <a:lstStyle/>
          <a:p>
            <a:pPr>
              <a:defRPr/>
            </a:pPr>
            <a:fld id="{7698CCED-2116-40FD-B90C-E57F9263D0E3}" type="slidenum">
              <a:rPr lang="en-US" smtClean="0"/>
              <a:pPr>
                <a:defRPr/>
              </a:pPr>
              <a:t>13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As lawyers, you are members of an honorable profession, with a proud history of pro bono legal services. With the privilege of law practice comes the obligation to ensure that our system is accessible to the most vulnerable among us. By doing pro bono work, you are not only helping the vulnerable, you are also improving the administration of justice. Systems have been put in place across the state to facilitate pro bono service. These systems—offered by pro bono organizations, legal services programs, local bar associations, and court-based self-help centers—make it easy for you to volunteer by offering training, connecting you with individuals in need who have already been interviewed to determine their legal issues and financial eligibility, and</a:t>
            </a:r>
            <a:r>
              <a:rPr lang="en-US" sz="1200" kern="1200" baseline="0" dirty="0" smtClean="0">
                <a:solidFill>
                  <a:schemeClr val="tx1"/>
                </a:solidFill>
                <a:latin typeface="+mn-lt"/>
                <a:ea typeface="+mn-ea"/>
                <a:cs typeface="+mn-cs"/>
              </a:rPr>
              <a:t> h</a:t>
            </a:r>
            <a:r>
              <a:rPr lang="en-US" sz="1200" kern="1200" dirty="0" smtClean="0">
                <a:solidFill>
                  <a:schemeClr val="tx1"/>
                </a:solidFill>
                <a:latin typeface="+mn-lt"/>
                <a:ea typeface="+mn-ea"/>
                <a:cs typeface="+mn-cs"/>
              </a:rPr>
              <a:t>elping with the necessary follow-up to ensure quality services for that client. </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endParaRPr lang="en-US" dirty="0"/>
          </a:p>
        </p:txBody>
      </p:sp>
      <p:sp>
        <p:nvSpPr>
          <p:cNvPr id="4" name="Slide Number Placeholder 3"/>
          <p:cNvSpPr>
            <a:spLocks noGrp="1"/>
          </p:cNvSpPr>
          <p:nvPr>
            <p:ph type="sldNum" sz="quarter" idx="10"/>
          </p:nvPr>
        </p:nvSpPr>
        <p:spPr/>
        <p:txBody>
          <a:bodyPr/>
          <a:lstStyle/>
          <a:p>
            <a:pPr>
              <a:defRPr/>
            </a:pPr>
            <a:fld id="{7698CCED-2116-40FD-B90C-E57F9263D0E3}"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defRPr/>
            </a:pPr>
            <a:r>
              <a:rPr lang="en-US" dirty="0" smtClean="0"/>
              <a:t>Our judicial leaders have long recognized the importance of pro bono work to our communities and </a:t>
            </a:r>
            <a:r>
              <a:rPr lang="en-US" u="sng" dirty="0" smtClean="0"/>
              <a:t>strongly</a:t>
            </a:r>
            <a:r>
              <a:rPr lang="en-US" dirty="0" smtClean="0"/>
              <a:t> urge an increase in pro bono work.</a:t>
            </a:r>
          </a:p>
          <a:p>
            <a:pPr eaLnBrk="1" hangingPunct="1">
              <a:spcBef>
                <a:spcPct val="0"/>
              </a:spcBef>
              <a:defRPr/>
            </a:pPr>
            <a:endParaRPr lang="en-US" dirty="0" smtClean="0"/>
          </a:p>
          <a:p>
            <a:pPr eaLnBrk="1" hangingPunct="1">
              <a:spcBef>
                <a:spcPct val="0"/>
              </a:spcBef>
              <a:defRPr/>
            </a:pPr>
            <a:r>
              <a:rPr lang="en-US" dirty="0" smtClean="0"/>
              <a:t>Since 1989 the State Bar’s Board of Trustees has urged all California attorneys to provide </a:t>
            </a:r>
            <a:r>
              <a:rPr lang="en-US" u="sng" dirty="0" smtClean="0"/>
              <a:t>at least 50 hours </a:t>
            </a:r>
            <a:r>
              <a:rPr lang="en-US" dirty="0" smtClean="0"/>
              <a:t>of pro bono services per year to the poor or nonprofits. </a:t>
            </a:r>
          </a:p>
          <a:p>
            <a:pPr eaLnBrk="1" hangingPunct="1">
              <a:spcBef>
                <a:spcPct val="0"/>
              </a:spcBef>
              <a:defRPr/>
            </a:pPr>
            <a:endParaRPr lang="en-US" dirty="0" smtClean="0"/>
          </a:p>
          <a:p>
            <a:pPr eaLnBrk="1" hangingPunct="1">
              <a:spcBef>
                <a:spcPct val="0"/>
              </a:spcBef>
              <a:defRPr/>
            </a:pPr>
            <a:r>
              <a:rPr lang="en-US" dirty="0" smtClean="0"/>
              <a:t>In 1996 the California Judicial Council issued a Resolution on Pro Bono, outlining its commitment to working jointly with the Bar to promote pro bono throughout the state. In 2011, the Judicial Council resolved that each October would be recognized as Campaign for Justice Month, and that each year the last week of October would be</a:t>
            </a:r>
            <a:r>
              <a:rPr lang="en-US" baseline="0" dirty="0" smtClean="0"/>
              <a:t> </a:t>
            </a:r>
            <a:r>
              <a:rPr lang="en-US" dirty="0" smtClean="0"/>
              <a:t>recognized as National Pro Bono week.</a:t>
            </a:r>
          </a:p>
          <a:p>
            <a:pPr eaLnBrk="1" hangingPunct="1">
              <a:spcBef>
                <a:spcPct val="0"/>
              </a:spcBef>
              <a:defRPr/>
            </a:pPr>
            <a:endParaRPr lang="en-US" dirty="0" smtClean="0"/>
          </a:p>
          <a:p>
            <a:pPr eaLnBrk="1" hangingPunct="1">
              <a:spcBef>
                <a:spcPct val="0"/>
              </a:spcBef>
              <a:defRPr/>
            </a:pPr>
            <a:r>
              <a:rPr lang="en-US" dirty="0" smtClean="0"/>
              <a:t>The judicial branch understands how busy </a:t>
            </a:r>
            <a:r>
              <a:rPr lang="en-US" u="sng" dirty="0" smtClean="0"/>
              <a:t>and</a:t>
            </a:r>
            <a:r>
              <a:rPr lang="en-US" dirty="0" smtClean="0"/>
              <a:t> hardworking attorneys are and has intentionally set a very reasonable minimum pro bono goal for each attorney. The goal of 50 hours of pro bono services per year is achievable. If all attorneys strived to reach this goal, as a state we could make </a:t>
            </a:r>
            <a:r>
              <a:rPr lang="en-US" u="sng" dirty="0" smtClean="0"/>
              <a:t>major</a:t>
            </a:r>
            <a:r>
              <a:rPr lang="en-US" dirty="0" smtClean="0"/>
              <a:t> inroads on our collective promise of providing access to justice for all Californians.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endParaRPr lang="en-US" dirty="0"/>
          </a:p>
        </p:txBody>
      </p:sp>
      <p:sp>
        <p:nvSpPr>
          <p:cNvPr id="4" name="Slide Number Placeholder 3"/>
          <p:cNvSpPr>
            <a:spLocks noGrp="1"/>
          </p:cNvSpPr>
          <p:nvPr>
            <p:ph type="sldNum" sz="quarter" idx="10"/>
          </p:nvPr>
        </p:nvSpPr>
        <p:spPr/>
        <p:txBody>
          <a:bodyPr/>
          <a:lstStyle/>
          <a:p>
            <a:pPr>
              <a:defRPr/>
            </a:pPr>
            <a:fld id="{7698CCED-2116-40FD-B90C-E57F9263D0E3}"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b="0" kern="1200" dirty="0" smtClean="0">
                <a:solidFill>
                  <a:schemeClr val="tx1"/>
                </a:solidFill>
                <a:latin typeface="+mn-lt"/>
                <a:ea typeface="+mn-ea"/>
                <a:cs typeface="+mn-cs"/>
              </a:rPr>
              <a:t>Here’s how your pro bono services benefit the</a:t>
            </a:r>
            <a:r>
              <a:rPr lang="en-US" sz="1200" b="0" kern="1200" baseline="0" dirty="0" smtClean="0">
                <a:solidFill>
                  <a:schemeClr val="tx1"/>
                </a:solidFill>
                <a:latin typeface="+mn-lt"/>
                <a:ea typeface="+mn-ea"/>
                <a:cs typeface="+mn-cs"/>
              </a:rPr>
              <a:t> individual client</a:t>
            </a:r>
            <a:r>
              <a:rPr lang="en-US" sz="1200" b="0" kern="1200" dirty="0" smtClean="0">
                <a:solidFill>
                  <a:schemeClr val="tx1"/>
                </a:solidFill>
                <a:latin typeface="+mn-lt"/>
                <a:ea typeface="+mn-ea"/>
                <a:cs typeface="+mn-cs"/>
              </a:rPr>
              <a:t> as well as our wider community: </a:t>
            </a:r>
          </a:p>
          <a:p>
            <a:pPr lvl="0"/>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When a pro bono lawyer helps keep a family in their home, it prevents them from becoming homeless and from creating an additional demand on shelters and other charitable and municipal services. </a:t>
            </a:r>
          </a:p>
          <a:p>
            <a:pPr lvl="0"/>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When a pro bono lawyer helps keep a child in school, truancy and juvenile crime are reduced, saving court time and reducing the costs of incarceration. </a:t>
            </a:r>
          </a:p>
          <a:p>
            <a:pPr lvl="0"/>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When a pro bono lawyer helps a senior remain in his or her home with supportive care, the much higher cost associated with full nursing home care is avoided. </a:t>
            </a:r>
          </a:p>
          <a:p>
            <a:pPr lvl="0"/>
            <a:endParaRPr lang="en-US" sz="1200" kern="120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endParaRPr lang="en-US" dirty="0"/>
          </a:p>
        </p:txBody>
      </p:sp>
      <p:sp>
        <p:nvSpPr>
          <p:cNvPr id="4" name="Slide Number Placeholder 3"/>
          <p:cNvSpPr>
            <a:spLocks noGrp="1"/>
          </p:cNvSpPr>
          <p:nvPr>
            <p:ph type="sldNum" sz="quarter" idx="10"/>
          </p:nvPr>
        </p:nvSpPr>
        <p:spPr/>
        <p:txBody>
          <a:bodyPr/>
          <a:lstStyle/>
          <a:p>
            <a:pPr>
              <a:defRPr/>
            </a:pPr>
            <a:fld id="{7698CCED-2116-40FD-B90C-E57F9263D0E3}"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defRPr/>
            </a:pPr>
            <a:r>
              <a:rPr lang="en-US" dirty="0" smtClean="0"/>
              <a:t>Legal Services programs, also known as Legal Aid, are non-profit law firms providing legal representation, advice, and policy advocacy work. Legal Aid</a:t>
            </a:r>
            <a:r>
              <a:rPr lang="en-US" baseline="0" dirty="0" smtClean="0"/>
              <a:t> clients are typically </a:t>
            </a:r>
            <a:r>
              <a:rPr lang="en-US" i="1" baseline="0" dirty="0" smtClean="0"/>
              <a:t>very </a:t>
            </a:r>
            <a:r>
              <a:rPr lang="en-US" i="0" baseline="0" dirty="0" smtClean="0"/>
              <a:t>low income. Because of their funding structures, legal aid programs primarily serve clients with annual incomes of less than 125% of the federal poverty limit. Legal aid offices serve </a:t>
            </a:r>
            <a:r>
              <a:rPr lang="en-US" i="1" baseline="0" dirty="0" smtClean="0"/>
              <a:t>many</a:t>
            </a:r>
            <a:r>
              <a:rPr lang="en-US" i="0" baseline="0" dirty="0" smtClean="0"/>
              <a:t> senior citizens and adults with disabilities. In 2014, a household of one had to have annual earnings of less than $</a:t>
            </a:r>
            <a:r>
              <a:rPr lang="en-US" sz="1200" kern="1200" dirty="0" smtClean="0">
                <a:solidFill>
                  <a:schemeClr val="tx1"/>
                </a:solidFill>
                <a:latin typeface="+mn-lt"/>
                <a:ea typeface="+mn-ea"/>
                <a:cs typeface="+mn-cs"/>
              </a:rPr>
              <a:t>14,588</a:t>
            </a:r>
            <a:r>
              <a:rPr lang="en-US" sz="1200" kern="1200" baseline="0" dirty="0" smtClean="0">
                <a:solidFill>
                  <a:schemeClr val="tx1"/>
                </a:solidFill>
                <a:latin typeface="+mn-lt"/>
                <a:ea typeface="+mn-ea"/>
                <a:cs typeface="+mn-cs"/>
              </a:rPr>
              <a:t> to qualify for legal aid services. Most legal aid clients belong to households with minor children. In 2014, a household of four had to have annual earnings of less than </a:t>
            </a:r>
            <a:r>
              <a:rPr lang="en-US" sz="1200" kern="1200" dirty="0" smtClean="0">
                <a:solidFill>
                  <a:schemeClr val="tx1"/>
                </a:solidFill>
                <a:latin typeface="+mn-lt"/>
                <a:ea typeface="+mn-ea"/>
                <a:cs typeface="+mn-cs"/>
              </a:rPr>
              <a:t>$29,813 to qualify for legal aid’s help.</a:t>
            </a:r>
          </a:p>
          <a:p>
            <a:pPr>
              <a:defRPr/>
            </a:pPr>
            <a:endParaRPr lang="en-US" dirty="0" smtClean="0"/>
          </a:p>
          <a:p>
            <a:pPr>
              <a:defRPr/>
            </a:pPr>
            <a:r>
              <a:rPr lang="en-US" baseline="0" dirty="0" smtClean="0"/>
              <a:t>In 2011, close to 7 million Californians had annual incomes of less than 125% of the federal poverty limit. There are simply not enough legal aid attorneys to assist all of these families. </a:t>
            </a:r>
          </a:p>
          <a:p>
            <a:pPr>
              <a:defRPr/>
            </a:pPr>
            <a:endParaRPr lang="en-US" baseline="0" dirty="0" smtClean="0"/>
          </a:p>
          <a:p>
            <a:pPr>
              <a:defRPr/>
            </a:pPr>
            <a:r>
              <a:rPr lang="en-US" baseline="0" dirty="0" smtClean="0"/>
              <a:t>As of 2014, t</a:t>
            </a:r>
            <a:r>
              <a:rPr lang="en-US" sz="1200" kern="1200" dirty="0" smtClean="0">
                <a:solidFill>
                  <a:schemeClr val="tx1"/>
                </a:solidFill>
                <a:latin typeface="+mn-lt"/>
                <a:ea typeface="+mn-ea"/>
                <a:cs typeface="+mn-cs"/>
              </a:rPr>
              <a:t>here was less than one legal services attorney for every 10,000 indigent people in the United States. As </a:t>
            </a:r>
            <a:r>
              <a:rPr lang="en-US" sz="1200" i="0" kern="1200" dirty="0" smtClean="0">
                <a:solidFill>
                  <a:schemeClr val="tx1"/>
                </a:solidFill>
                <a:latin typeface="+mn-lt"/>
                <a:ea typeface="+mn-ea"/>
                <a:cs typeface="+mn-cs"/>
              </a:rPr>
              <a:t>California Supreme Court Justice Goodwin Liu</a:t>
            </a:r>
            <a:r>
              <a:rPr lang="en-US" sz="1200" i="1" kern="1200" dirty="0" smtClean="0">
                <a:solidFill>
                  <a:schemeClr val="tx1"/>
                </a:solidFill>
                <a:latin typeface="+mn-lt"/>
                <a:ea typeface="+mn-ea"/>
                <a:cs typeface="+mn-cs"/>
              </a:rPr>
              <a:t> </a:t>
            </a:r>
            <a:r>
              <a:rPr lang="en-US" sz="1200" i="0" kern="1200" dirty="0" smtClean="0">
                <a:solidFill>
                  <a:schemeClr val="tx1"/>
                </a:solidFill>
                <a:latin typeface="+mn-lt"/>
                <a:ea typeface="+mn-ea"/>
                <a:cs typeface="+mn-cs"/>
              </a:rPr>
              <a:t>said,</a:t>
            </a:r>
            <a:r>
              <a:rPr lang="en-US" sz="1200" i="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That means if you filled Qualcomm Stadium to its capacity, you'd have seven lawyers to serve all of them….And if they gave each client just 30 minutes, it would take them seven months to meet with everybody, and that's working around the clock, 24/7, without breaks.” Justice Liu went</a:t>
            </a:r>
            <a:r>
              <a:rPr lang="en-US" sz="1200" kern="1200" baseline="0" dirty="0" smtClean="0">
                <a:solidFill>
                  <a:schemeClr val="tx1"/>
                </a:solidFill>
                <a:latin typeface="+mn-lt"/>
                <a:ea typeface="+mn-ea"/>
                <a:cs typeface="+mn-cs"/>
              </a:rPr>
              <a:t> on to say that, “</a:t>
            </a:r>
            <a:r>
              <a:rPr lang="en-US" sz="1200" kern="1200" dirty="0" smtClean="0">
                <a:solidFill>
                  <a:schemeClr val="tx1"/>
                </a:solidFill>
                <a:latin typeface="+mn-lt"/>
                <a:ea typeface="+mn-ea"/>
                <a:cs typeface="+mn-cs"/>
              </a:rPr>
              <a:t> It's no wonder the majority of low-income people in our country don't bother to seek a lawyer, even when they have a very serious problem. To lower these barriers to justice, we all have to do our share and then some.”</a:t>
            </a:r>
          </a:p>
          <a:p>
            <a:pPr lvl="0"/>
            <a:endParaRPr lang="en-US" sz="1200" kern="1200" dirty="0" smtClean="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Because they are under-resourced, Legal aid agencies in California must turn away more than two-thirds of eligible prospective clients who need assistance each year. The one-third who do get assistance do not necessarily receive the level of service they require, and many get only brief advice and counsel. </a:t>
            </a:r>
          </a:p>
          <a:p>
            <a:pPr lvl="0"/>
            <a:endParaRPr lang="en-US" sz="1200" kern="1200" dirty="0" smtClean="0">
              <a:solidFill>
                <a:schemeClr val="tx1"/>
              </a:solidFill>
              <a:latin typeface="+mn-lt"/>
              <a:ea typeface="+mn-ea"/>
              <a:cs typeface="+mn-cs"/>
            </a:endParaRPr>
          </a:p>
          <a:p>
            <a:pPr>
              <a:defRPr/>
            </a:pPr>
            <a:r>
              <a:rPr lang="en-US" b="1" dirty="0" smtClean="0"/>
              <a:t>NEXT SLIDE</a:t>
            </a:r>
            <a:endParaRPr lang="en-US" dirty="0"/>
          </a:p>
        </p:txBody>
      </p:sp>
      <p:sp>
        <p:nvSpPr>
          <p:cNvPr id="4" name="Slide Number Placeholder 3"/>
          <p:cNvSpPr>
            <a:spLocks noGrp="1"/>
          </p:cNvSpPr>
          <p:nvPr>
            <p:ph type="sldNum" sz="quarter" idx="10"/>
          </p:nvPr>
        </p:nvSpPr>
        <p:spPr/>
        <p:txBody>
          <a:bodyPr/>
          <a:lstStyle/>
          <a:p>
            <a:pPr>
              <a:defRPr/>
            </a:pPr>
            <a:fld id="{7698CCED-2116-40FD-B90C-E57F9263D0E3}"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baseline="0" dirty="0" smtClean="0">
                <a:solidFill>
                  <a:schemeClr val="tx1"/>
                </a:solidFill>
                <a:latin typeface="+mn-lt"/>
                <a:ea typeface="+mn-ea"/>
                <a:cs typeface="+mn-cs"/>
              </a:rPr>
              <a:t>Legal aid</a:t>
            </a:r>
            <a:r>
              <a:rPr lang="en-US" sz="1200" kern="1200" dirty="0" smtClean="0">
                <a:solidFill>
                  <a:schemeClr val="tx1"/>
                </a:solidFill>
                <a:latin typeface="+mn-lt"/>
                <a:ea typeface="+mn-ea"/>
                <a:cs typeface="+mn-cs"/>
              </a:rPr>
              <a:t> programs receive the bulk of their funding from three sources, The Legal Services Corporation (or LSC), the Interest on Lawyers Trust Accounts (also known as IOLTA), and The Equal Access Fund. Due to budget</a:t>
            </a:r>
            <a:r>
              <a:rPr lang="en-US" sz="1200" kern="1200" baseline="0" dirty="0" smtClean="0">
                <a:solidFill>
                  <a:schemeClr val="tx1"/>
                </a:solidFill>
                <a:latin typeface="+mn-lt"/>
                <a:ea typeface="+mn-ea"/>
                <a:cs typeface="+mn-cs"/>
              </a:rPr>
              <a:t> shortfalls in recent years, </a:t>
            </a:r>
            <a:r>
              <a:rPr lang="en-US" sz="1200" i="1" kern="1200" dirty="0" smtClean="0">
                <a:solidFill>
                  <a:schemeClr val="tx1"/>
                </a:solidFill>
                <a:latin typeface="+mn-lt"/>
                <a:ea typeface="+mn-ea"/>
                <a:cs typeface="+mn-cs"/>
              </a:rPr>
              <a:t>many</a:t>
            </a:r>
            <a:r>
              <a:rPr lang="en-US" sz="1200" kern="1200" dirty="0" smtClean="0">
                <a:solidFill>
                  <a:schemeClr val="tx1"/>
                </a:solidFill>
                <a:latin typeface="+mn-lt"/>
                <a:ea typeface="+mn-ea"/>
                <a:cs typeface="+mn-cs"/>
              </a:rPr>
              <a:t> legal services offices operate</a:t>
            </a:r>
            <a:r>
              <a:rPr lang="en-US" sz="1200" kern="1200" baseline="0" dirty="0" smtClean="0">
                <a:solidFill>
                  <a:schemeClr val="tx1"/>
                </a:solidFill>
                <a:latin typeface="+mn-lt"/>
                <a:ea typeface="+mn-ea"/>
                <a:cs typeface="+mn-cs"/>
              </a:rPr>
              <a:t> with </a:t>
            </a:r>
            <a:r>
              <a:rPr lang="en-US" sz="1200" kern="1200" dirty="0" smtClean="0">
                <a:solidFill>
                  <a:schemeClr val="tx1"/>
                </a:solidFill>
                <a:latin typeface="+mn-lt"/>
                <a:ea typeface="+mn-ea"/>
                <a:cs typeface="+mn-cs"/>
              </a:rPr>
              <a:t>inadequate staffing, have reduced their client intake hours, and are forced to scale back on services. </a:t>
            </a:r>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When the funds in a lawyer’s client trust account cannot earn enough income for the client to be more than the cost of securing that income, the funds are collected in an IOLTA account, pooled together throughout the state, then distributed to California’s civil legal aid programs. </a:t>
            </a:r>
            <a:r>
              <a:rPr lang="en-US" sz="1200" kern="1200" dirty="0" smtClean="0">
                <a:solidFill>
                  <a:schemeClr val="tx1"/>
                </a:solidFill>
                <a:latin typeface="+mn-lt"/>
                <a:ea typeface="+mn-ea"/>
                <a:cs typeface="+mn-cs"/>
              </a:rPr>
              <a:t>In 2008, Federal interest rates suddenly plummeted to nearly zero, reducing the IOLTA funding stream from about $22 million to a 2014 estimate of less than $5 million annually. Le</a:t>
            </a:r>
            <a:r>
              <a:rPr lang="en-US" sz="1200" kern="1200" baseline="0" dirty="0" smtClean="0">
                <a:solidFill>
                  <a:schemeClr val="tx1"/>
                </a:solidFill>
                <a:latin typeface="+mn-lt"/>
                <a:ea typeface="+mn-ea"/>
                <a:cs typeface="+mn-cs"/>
              </a:rPr>
              <a:t>gal aid programs were devastated by this reduction. M</a:t>
            </a:r>
            <a:r>
              <a:rPr lang="en-US" sz="1200" kern="1200" dirty="0" smtClean="0">
                <a:solidFill>
                  <a:schemeClr val="tx1"/>
                </a:solidFill>
                <a:latin typeface="+mn-lt"/>
                <a:ea typeface="+mn-ea"/>
                <a:cs typeface="+mn-cs"/>
              </a:rPr>
              <a:t>ost programs instituted hiring freezes while some </a:t>
            </a:r>
            <a:r>
              <a:rPr lang="en-US" sz="1200" kern="1200" baseline="0" dirty="0" smtClean="0">
                <a:solidFill>
                  <a:schemeClr val="tx1"/>
                </a:solidFill>
                <a:latin typeface="+mn-lt"/>
                <a:ea typeface="+mn-ea"/>
                <a:cs typeface="+mn-cs"/>
              </a:rPr>
              <a:t>were forced to lay off staff.</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meantime, funding from the Legal Services Corporation (LSC) has been substantially flat.  Although the federal government has increased LSC funding over the last decade, this funding has not kept up with inflation nor with population increases.</a:t>
            </a:r>
            <a:r>
              <a:rPr lang="en-US" sz="1200" kern="1200" baseline="0" dirty="0" smtClean="0">
                <a:solidFill>
                  <a:schemeClr val="tx1"/>
                </a:solidFill>
                <a:latin typeface="+mn-lt"/>
                <a:ea typeface="+mn-ea"/>
                <a:cs typeface="+mn-cs"/>
              </a:rPr>
              <a:t> California has been hit particularly hard by this stagnate funding as our public’s need for legal aid services has continued to grow. </a:t>
            </a:r>
            <a:r>
              <a:rPr lang="en-US" sz="1200" kern="1200" dirty="0" smtClean="0">
                <a:solidFill>
                  <a:schemeClr val="tx1"/>
                </a:solidFill>
                <a:latin typeface="+mn-lt"/>
                <a:ea typeface="+mn-ea"/>
                <a:cs typeface="+mn-cs"/>
              </a:rPr>
              <a:t>Despite innovative and diligent work to reverse funding deficits, California legal aid programs are still treading water.</a:t>
            </a:r>
          </a:p>
          <a:p>
            <a:endParaRPr lang="en-US" sz="1200" kern="1200" dirty="0" smtClean="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endParaRPr lang="en-US" dirty="0"/>
          </a:p>
        </p:txBody>
      </p:sp>
      <p:sp>
        <p:nvSpPr>
          <p:cNvPr id="4" name="Slide Number Placeholder 3"/>
          <p:cNvSpPr>
            <a:spLocks noGrp="1"/>
          </p:cNvSpPr>
          <p:nvPr>
            <p:ph type="sldNum" sz="quarter" idx="10"/>
          </p:nvPr>
        </p:nvSpPr>
        <p:spPr/>
        <p:txBody>
          <a:bodyPr/>
          <a:lstStyle/>
          <a:p>
            <a:pPr>
              <a:defRPr/>
            </a:pPr>
            <a:fld id="{7698CCED-2116-40FD-B90C-E57F9263D0E3}"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Judicial Officers constantly see vulnerable low-income families and seniors attempting to handle their own serious legal matters. We are pleased that all of our superior courts now have self-help centers to help with serious family law matters. But the centers are understaffed, and there will always be individuals who need a lawyer to provide more than self-help assistance.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Currently, over 1.2 million Californians seek assistance annually from court–based Self-Help Centers. The majority of these Californians are trying to address fundamental concerns of family law, housing, guardianship of children, protection from interpersonal violence, and consumer matters.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75% of Self-Help Center users report having jobs, yet still cannot afford to hire attorneys. </a:t>
            </a:r>
          </a:p>
          <a:p>
            <a:pPr lvl="0"/>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Some Self-represented are moderate income and small businesses that cannot afford legal counsel.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Many</a:t>
            </a:r>
            <a:r>
              <a:rPr lang="en-US" baseline="0" dirty="0" smtClean="0"/>
              <a:t> court users have disabilities which make self-representation difficult, but the reality is that self-representation is often the only option for these court users.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Over 20% of Californians have limited English proficiency;</a:t>
            </a:r>
            <a:r>
              <a:rPr lang="en-US" baseline="0" dirty="0" smtClean="0"/>
              <a:t> for many of these court users s</a:t>
            </a:r>
            <a:r>
              <a:rPr lang="en-US" dirty="0" smtClean="0"/>
              <a:t>elf-representation is an inadequate option, but without</a:t>
            </a:r>
            <a:r>
              <a:rPr lang="en-US" baseline="0" dirty="0" smtClean="0"/>
              <a:t> the ability to afford an attorney it is their </a:t>
            </a:r>
            <a:r>
              <a:rPr lang="en-US" u="sng" baseline="0" dirty="0" smtClean="0"/>
              <a:t>only</a:t>
            </a:r>
            <a:r>
              <a:rPr lang="en-US" baseline="0" dirty="0" smtClean="0"/>
              <a:t> option.</a:t>
            </a:r>
            <a:endParaRPr lang="en-US" dirty="0" smtClean="0"/>
          </a:p>
          <a:p>
            <a:pPr lvl="0"/>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endParaRPr lang="en-US" dirty="0"/>
          </a:p>
        </p:txBody>
      </p:sp>
      <p:sp>
        <p:nvSpPr>
          <p:cNvPr id="4" name="Slide Number Placeholder 3"/>
          <p:cNvSpPr>
            <a:spLocks noGrp="1"/>
          </p:cNvSpPr>
          <p:nvPr>
            <p:ph type="sldNum" sz="quarter" idx="10"/>
          </p:nvPr>
        </p:nvSpPr>
        <p:spPr/>
        <p:txBody>
          <a:bodyPr/>
          <a:lstStyle/>
          <a:p>
            <a:pPr>
              <a:defRPr/>
            </a:pPr>
            <a:fld id="{7698CCED-2116-40FD-B90C-E57F9263D0E3}"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Lawyer</a:t>
            </a:r>
            <a:r>
              <a:rPr lang="en-US" baseline="0" dirty="0" smtClean="0"/>
              <a:t> Referral Services provide referrals, organized limited-scope representation panels, and other services to moderate income litigants who cannot afford the cost of traditional representation. But these programs need far more attorneys willing to provide reduced-cost services and limited scope representation.</a:t>
            </a:r>
            <a:endParaRPr lang="en-US" dirty="0" smtClean="0"/>
          </a:p>
          <a:p>
            <a:pPr>
              <a:defRPr/>
            </a:pPr>
            <a:endParaRPr lang="en-US" dirty="0" smtClean="0"/>
          </a:p>
          <a:p>
            <a:pPr>
              <a:defRPr/>
            </a:pPr>
            <a:r>
              <a:rPr lang="en-US" dirty="0" smtClean="0"/>
              <a:t>County law libraries are often the last and only option to obtain legal information. But</a:t>
            </a:r>
            <a:r>
              <a:rPr lang="en-US" baseline="0" dirty="0" smtClean="0"/>
              <a:t> many</a:t>
            </a:r>
            <a:r>
              <a:rPr lang="en-US" dirty="0" smtClean="0"/>
              <a:t> law libraries, which traditionally targeted resources to attorneys, have reduced hours due to budget cuts and lack the funds to provide</a:t>
            </a:r>
            <a:r>
              <a:rPr lang="en-US" baseline="0" dirty="0" smtClean="0"/>
              <a:t> the </a:t>
            </a:r>
            <a:r>
              <a:rPr lang="en-US" dirty="0" smtClean="0"/>
              <a:t>self-help publications and computer programs that our court</a:t>
            </a:r>
            <a:r>
              <a:rPr lang="en-US" baseline="0" dirty="0" smtClean="0"/>
              <a:t> users need access to</a:t>
            </a:r>
            <a:r>
              <a:rPr lang="en-US" dirty="0" smtClean="0"/>
              <a:t>.  </a:t>
            </a:r>
          </a:p>
          <a:p>
            <a:pPr>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endParaRPr lang="en-US" dirty="0"/>
          </a:p>
        </p:txBody>
      </p:sp>
      <p:sp>
        <p:nvSpPr>
          <p:cNvPr id="4" name="Slide Number Placeholder 3"/>
          <p:cNvSpPr>
            <a:spLocks noGrp="1"/>
          </p:cNvSpPr>
          <p:nvPr>
            <p:ph type="sldNum" sz="quarter" idx="10"/>
          </p:nvPr>
        </p:nvSpPr>
        <p:spPr/>
        <p:txBody>
          <a:bodyPr/>
          <a:lstStyle/>
          <a:p>
            <a:pPr>
              <a:defRPr/>
            </a:pPr>
            <a:fld id="{7698CCED-2116-40FD-B90C-E57F9263D0E3}"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Legal aid programs, court self-help</a:t>
            </a:r>
            <a:r>
              <a:rPr lang="en-US" baseline="0" dirty="0" smtClean="0"/>
              <a:t> centers, lawyer referral services and law libraries are all working </a:t>
            </a:r>
            <a:r>
              <a:rPr lang="en-US" i="1" baseline="0" dirty="0" smtClean="0"/>
              <a:t>hard</a:t>
            </a:r>
            <a:r>
              <a:rPr lang="en-US" i="0" baseline="0" dirty="0" smtClean="0"/>
              <a:t>, often in collaboration, but cannot come close to meeting the full need of our state’s low-income families. California is relying on the talented attorneys in our communities to join the effort so that our state can meet these critical needs.</a:t>
            </a:r>
          </a:p>
          <a:p>
            <a:pPr lvl="0"/>
            <a:endParaRPr lang="en-US" sz="1200" kern="1200" dirty="0" smtClean="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Your pro bono service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benefits the courts by bono ensuring meaningful access to justice to millions who need legal representation but cannot afford it.  You help our courts operate more efficiently and effectively through your pro bono contributions. When you provide pro bono service, you also improve public perception of the legal profession in invaluable</a:t>
            </a:r>
            <a:r>
              <a:rPr lang="en-US" sz="1200" kern="1200" baseline="0" dirty="0" smtClean="0">
                <a:solidFill>
                  <a:schemeClr val="tx1"/>
                </a:solidFill>
                <a:latin typeface="+mn-lt"/>
                <a:ea typeface="+mn-ea"/>
                <a:cs typeface="+mn-cs"/>
              </a:rPr>
              <a:t> ways</a:t>
            </a:r>
            <a:r>
              <a:rPr lang="en-US" sz="1200" kern="1200" dirty="0" smtClean="0">
                <a:solidFill>
                  <a:schemeClr val="tx1"/>
                </a:solidFill>
                <a:latin typeface="+mn-lt"/>
                <a:ea typeface="+mn-ea"/>
                <a:cs typeface="+mn-cs"/>
              </a:rPr>
              <a:t>.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endParaRPr lang="en-US" dirty="0"/>
          </a:p>
        </p:txBody>
      </p:sp>
      <p:sp>
        <p:nvSpPr>
          <p:cNvPr id="4" name="Slide Number Placeholder 3"/>
          <p:cNvSpPr>
            <a:spLocks noGrp="1"/>
          </p:cNvSpPr>
          <p:nvPr>
            <p:ph type="sldNum" sz="quarter" idx="10"/>
          </p:nvPr>
        </p:nvSpPr>
        <p:spPr/>
        <p:txBody>
          <a:bodyPr/>
          <a:lstStyle/>
          <a:p>
            <a:pPr>
              <a:defRPr/>
            </a:pPr>
            <a:fld id="{7698CCED-2116-40FD-B90C-E57F9263D0E3}"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66C73B2-CD5C-47CC-A974-140F1F9A3B0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58DCA7C-AC85-4C85-A517-8F26D0B0CDB1}"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57FE5C-197E-410C-ABB2-5E930504CB4E}"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A4AC9A3-9D80-4DC3-B34F-90682794CE68}"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9107A24-A7CA-40DA-ADD6-5D9D0F06668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B118CFD-B01E-460E-A6B1-B860603D1B5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2F797E7-D831-4740-86A6-6D53E746697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1FCDDFDC-CD77-4A59-A8DF-61BEF08CF7F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0037EAE-FD0B-47C9-B0FF-7FCDA94C0F5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F95FAFC-B6B7-4550-8141-9813D69CEAF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17A63F6-978B-4903-B7D9-8451DE2D002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BC4257B-DFB6-4F40-8543-03BAD5FFDC4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cid:image001.png@01CFC150.61CD697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2468562"/>
          </a:xfrm>
        </p:spPr>
        <p:txBody>
          <a:bodyPr/>
          <a:lstStyle/>
          <a:p>
            <a:r>
              <a:rPr lang="en-US" dirty="0" smtClean="0"/>
              <a:t>For the Public Good</a:t>
            </a:r>
            <a:br>
              <a:rPr lang="en-US" dirty="0" smtClean="0"/>
            </a:br>
            <a:endParaRPr lang="en-US" sz="2800" dirty="0"/>
          </a:p>
        </p:txBody>
      </p:sp>
      <p:sp>
        <p:nvSpPr>
          <p:cNvPr id="3" name="Content Placeholder 2"/>
          <p:cNvSpPr>
            <a:spLocks noGrp="1"/>
          </p:cNvSpPr>
          <p:nvPr>
            <p:ph idx="1"/>
          </p:nvPr>
        </p:nvSpPr>
        <p:spPr>
          <a:xfrm>
            <a:off x="609600" y="2667000"/>
            <a:ext cx="8077200" cy="3459163"/>
          </a:xfrm>
        </p:spPr>
        <p:txBody>
          <a:bodyPr/>
          <a:lstStyle/>
          <a:p>
            <a:pPr algn="ctr">
              <a:buNone/>
            </a:pPr>
            <a:r>
              <a:rPr lang="en-US" i="1" dirty="0" smtClean="0"/>
              <a:t>How Attorneys Improve the Justice System Through Pro Bono Services</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lstStyle/>
          <a:p>
            <a:r>
              <a:rPr lang="en-US" dirty="0" smtClean="0"/>
              <a:t>Pro Bono Service Makes</a:t>
            </a:r>
            <a:br>
              <a:rPr lang="en-US" dirty="0" smtClean="0"/>
            </a:br>
            <a:r>
              <a:rPr lang="en-US" dirty="0" smtClean="0"/>
              <a:t> Business Sense</a:t>
            </a:r>
            <a:endParaRPr lang="en-US" dirty="0"/>
          </a:p>
        </p:txBody>
      </p:sp>
      <p:sp>
        <p:nvSpPr>
          <p:cNvPr id="3" name="Content Placeholder 2"/>
          <p:cNvSpPr>
            <a:spLocks noGrp="1"/>
          </p:cNvSpPr>
          <p:nvPr>
            <p:ph idx="1"/>
          </p:nvPr>
        </p:nvSpPr>
        <p:spPr/>
        <p:txBody>
          <a:bodyPr/>
          <a:lstStyle/>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Pro Bono Work</a:t>
            </a:r>
            <a:endParaRPr lang="en-US" dirty="0"/>
          </a:p>
        </p:txBody>
      </p:sp>
      <p:sp>
        <p:nvSpPr>
          <p:cNvPr id="8" name="Content Placeholder 7"/>
          <p:cNvSpPr>
            <a:spLocks noGrp="1"/>
          </p:cNvSpPr>
          <p:nvPr>
            <p:ph idx="1"/>
          </p:nvPr>
        </p:nvSpPr>
        <p:spPr>
          <a:xfrm>
            <a:off x="457200" y="1371600"/>
            <a:ext cx="8458200" cy="5257800"/>
          </a:xfrm>
        </p:spPr>
        <p:txBody>
          <a:bodyPr/>
          <a:lstStyle/>
          <a:p>
            <a:pPr lvl="0">
              <a:buFont typeface="Arial" pitchFamily="34" charset="0"/>
              <a:buChar char="•"/>
            </a:pPr>
            <a:r>
              <a:rPr lang="en-US" sz="2500" kern="1200" dirty="0" smtClean="0"/>
              <a:t>Full Representation</a:t>
            </a:r>
          </a:p>
          <a:p>
            <a:pPr lvl="0">
              <a:buFont typeface="Arial" pitchFamily="34" charset="0"/>
              <a:buChar char="•"/>
            </a:pPr>
            <a:endParaRPr lang="en-US" sz="2500" kern="1200" dirty="0" smtClean="0"/>
          </a:p>
          <a:p>
            <a:pPr lvl="0">
              <a:buFont typeface="Arial" pitchFamily="34" charset="0"/>
              <a:buChar char="•"/>
            </a:pPr>
            <a:r>
              <a:rPr lang="en-US" sz="2500" kern="1200" dirty="0" smtClean="0"/>
              <a:t>Limited Scope Representation</a:t>
            </a:r>
          </a:p>
          <a:p>
            <a:pPr>
              <a:buFont typeface="Arial" pitchFamily="34" charset="0"/>
              <a:buChar char="•"/>
            </a:pPr>
            <a:endParaRPr lang="en-US" sz="2500" kern="1200" dirty="0" smtClean="0"/>
          </a:p>
          <a:p>
            <a:pPr>
              <a:buFont typeface="Arial" pitchFamily="34" charset="0"/>
              <a:buChar char="•"/>
            </a:pPr>
            <a:r>
              <a:rPr lang="en-US" sz="2500" kern="1200" dirty="0" smtClean="0"/>
              <a:t>Impact litigation and policy advocacy </a:t>
            </a:r>
          </a:p>
          <a:p>
            <a:pPr>
              <a:buFont typeface="Arial" pitchFamily="34" charset="0"/>
              <a:buChar char="•"/>
            </a:pPr>
            <a:endParaRPr lang="en-US" sz="2500" kern="1200" dirty="0" smtClean="0"/>
          </a:p>
          <a:p>
            <a:pPr>
              <a:buFont typeface="Arial" pitchFamily="34" charset="0"/>
              <a:buChar char="•"/>
            </a:pPr>
            <a:r>
              <a:rPr lang="en-US" sz="2500" kern="1200" dirty="0" smtClean="0"/>
              <a:t>Transactional legal assistance to nonprofits</a:t>
            </a:r>
          </a:p>
          <a:p>
            <a:pPr lvl="0">
              <a:buFont typeface="Arial" pitchFamily="34" charset="0"/>
              <a:buChar char="•"/>
            </a:pPr>
            <a:endParaRPr lang="en-US" sz="2500" kern="1200" dirty="0" smtClean="0"/>
          </a:p>
          <a:p>
            <a:pPr lvl="0">
              <a:buFont typeface="Arial" pitchFamily="34" charset="0"/>
              <a:buChar char="•"/>
            </a:pPr>
            <a:r>
              <a:rPr lang="en-US" sz="2500" kern="1200" dirty="0" smtClean="0"/>
              <a:t>Legal information at court self-help centers </a:t>
            </a:r>
          </a:p>
          <a:p>
            <a:pPr lvl="0">
              <a:buNone/>
            </a:pPr>
            <a:endParaRPr lang="en-US" sz="2500" kern="1200" dirty="0" smtClean="0"/>
          </a:p>
          <a:p>
            <a:pPr lvl="0">
              <a:buFont typeface="Arial" pitchFamily="34" charset="0"/>
              <a:buChar char="•"/>
            </a:pPr>
            <a:r>
              <a:rPr lang="en-US" sz="2500" kern="1200" dirty="0" smtClean="0"/>
              <a:t>Advice and Counsel clinics and hotlines</a:t>
            </a:r>
          </a:p>
          <a:p>
            <a:pPr lvl="0">
              <a:buFont typeface="Arial" pitchFamily="34" charset="0"/>
              <a:buChar char="•"/>
            </a:pPr>
            <a:endParaRPr lang="en-US" sz="2500" kern="1200" dirty="0" smtClean="0"/>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Involved</a:t>
            </a:r>
            <a:endParaRPr lang="en-US" dirty="0"/>
          </a:p>
        </p:txBody>
      </p:sp>
      <p:pic>
        <p:nvPicPr>
          <p:cNvPr id="7" name="Content Placeholder 6" descr="monitor.jpg"/>
          <p:cNvPicPr>
            <a:picLocks noGrp="1" noChangeAspect="1"/>
          </p:cNvPicPr>
          <p:nvPr>
            <p:ph idx="1"/>
          </p:nvPr>
        </p:nvPicPr>
        <p:blipFill>
          <a:blip r:embed="rId3"/>
          <a:stretch>
            <a:fillRect/>
          </a:stretch>
        </p:blipFill>
        <p:spPr>
          <a:xfrm>
            <a:off x="491727" y="1143000"/>
            <a:ext cx="8001001" cy="5334000"/>
          </a:xfrm>
        </p:spPr>
      </p:pic>
      <p:sp>
        <p:nvSpPr>
          <p:cNvPr id="8" name="TextBox 7"/>
          <p:cNvSpPr txBox="1"/>
          <p:nvPr/>
        </p:nvSpPr>
        <p:spPr>
          <a:xfrm>
            <a:off x="2514600" y="1524000"/>
            <a:ext cx="4953000" cy="2661523"/>
          </a:xfrm>
          <a:prstGeom prst="rect">
            <a:avLst/>
          </a:prstGeom>
          <a:noFill/>
        </p:spPr>
        <p:txBody>
          <a:bodyPr wrap="square" rtlCol="0">
            <a:spAutoFit/>
          </a:bodyPr>
          <a:lstStyle/>
          <a:p>
            <a:pPr>
              <a:buFont typeface="Arial" pitchFamily="34" charset="0"/>
              <a:buChar char="•"/>
            </a:pPr>
            <a:r>
              <a:rPr lang="en-US" dirty="0" smtClean="0"/>
              <a:t>Join bar association pro bono program</a:t>
            </a:r>
          </a:p>
          <a:p>
            <a:pPr>
              <a:buFont typeface="Arial" pitchFamily="34" charset="0"/>
              <a:buChar char="•"/>
            </a:pPr>
            <a:endParaRPr lang="en-US" dirty="0" smtClean="0"/>
          </a:p>
          <a:p>
            <a:pPr>
              <a:buFont typeface="Arial" pitchFamily="34" charset="0"/>
              <a:buChar char="•"/>
            </a:pPr>
            <a:r>
              <a:rPr lang="en-US" dirty="0" smtClean="0"/>
              <a:t>Contact local legal aid program</a:t>
            </a:r>
          </a:p>
          <a:p>
            <a:pPr>
              <a:buFont typeface="Arial" pitchFamily="34" charset="0"/>
              <a:buChar char="•"/>
            </a:pPr>
            <a:endParaRPr lang="en-US" dirty="0" smtClean="0"/>
          </a:p>
          <a:p>
            <a:pPr>
              <a:buFont typeface="Arial" pitchFamily="34" charset="0"/>
              <a:buChar char="•"/>
            </a:pPr>
            <a:r>
              <a:rPr lang="en-US" dirty="0" smtClean="0"/>
              <a:t>Work with your firm’s pro bono manager</a:t>
            </a:r>
          </a:p>
          <a:p>
            <a:pPr>
              <a:buFont typeface="Arial" pitchFamily="34" charset="0"/>
              <a:buChar char="•"/>
            </a:pPr>
            <a:endParaRPr lang="en-US" dirty="0" smtClean="0"/>
          </a:p>
          <a:p>
            <a:pPr>
              <a:buFont typeface="Arial" pitchFamily="34" charset="0"/>
              <a:buChar char="•"/>
            </a:pPr>
            <a:r>
              <a:rPr lang="en-US" dirty="0" smtClean="0"/>
              <a:t>Contact your court’s self-help center</a:t>
            </a:r>
          </a:p>
          <a:p>
            <a:pPr>
              <a:buFont typeface="Arial" pitchFamily="34" charset="0"/>
              <a:buChar char="•"/>
            </a:pPr>
            <a:endParaRPr lang="en-US" dirty="0" smtClean="0"/>
          </a:p>
          <a:p>
            <a:pPr>
              <a:buFont typeface="Arial" pitchFamily="34" charset="0"/>
              <a:buChar char="•"/>
            </a:pPr>
            <a:r>
              <a:rPr lang="en-US" dirty="0" smtClean="0"/>
              <a:t>Visit www.CaliforniaProBono.org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81600"/>
            <a:ext cx="8077200" cy="1524000"/>
          </a:xfrm>
        </p:spPr>
        <p:txBody>
          <a:bodyPr/>
          <a:lstStyle/>
          <a:p>
            <a:r>
              <a:rPr lang="en-US" dirty="0" smtClean="0"/>
              <a:t>California Thanks You!</a:t>
            </a:r>
            <a:endParaRPr lang="en-US" dirty="0"/>
          </a:p>
        </p:txBody>
      </p:sp>
      <p:pic>
        <p:nvPicPr>
          <p:cNvPr id="4" name="Content Placeholder 3" descr="SealDL2008SanFran_ah103095.jpg"/>
          <p:cNvPicPr>
            <a:picLocks noGrp="1" noChangeAspect="1"/>
          </p:cNvPicPr>
          <p:nvPr>
            <p:ph idx="1"/>
          </p:nvPr>
        </p:nvPicPr>
        <p:blipFill>
          <a:blip r:embed="rId3"/>
          <a:stretch>
            <a:fillRect/>
          </a:stretch>
        </p:blipFill>
        <p:spPr>
          <a:xfrm>
            <a:off x="1752600" y="1524000"/>
            <a:ext cx="5791200" cy="3861271"/>
          </a:xfrm>
        </p:spPr>
      </p:pic>
      <p:sp>
        <p:nvSpPr>
          <p:cNvPr id="5" name="Title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2"/>
                </a:solidFill>
                <a:effectLst/>
                <a:uLnTx/>
                <a:uFillTx/>
                <a:latin typeface="+mj-lt"/>
                <a:ea typeface="+mj-ea"/>
                <a:cs typeface="+mj-cs"/>
              </a:rPr>
              <a:t>Pro Bono Service</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229600" cy="5791200"/>
          </a:xfrm>
        </p:spPr>
        <p:txBody>
          <a:bodyPr/>
          <a:lstStyle/>
          <a:p>
            <a:pPr lvl="0">
              <a:buNone/>
            </a:pPr>
            <a:endParaRPr lang="en-US" dirty="0" smtClean="0"/>
          </a:p>
          <a:p>
            <a:pPr lvl="0">
              <a:buNone/>
            </a:pPr>
            <a:r>
              <a:rPr lang="en-US" dirty="0" smtClean="0"/>
              <a:t>“</a:t>
            </a:r>
            <a:r>
              <a:rPr lang="en-US" i="1" dirty="0" smtClean="0"/>
              <a:t>Pro bono publico</a:t>
            </a:r>
            <a:r>
              <a:rPr lang="en-US" dirty="0" smtClean="0"/>
              <a:t> - ‘for the public good’ - not just in the sense of professional work undertaken voluntarily and without payment, but in the sense of a public service to those who are unable to afford the services of skilled professionals. It is a noble and necessary calling for all attorneys.” </a:t>
            </a:r>
            <a:r>
              <a:rPr lang="en-US" i="1" dirty="0" smtClean="0"/>
              <a:t>– California Supreme Court Chief Justice Tani G. Cantil-Sakauye</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Judicial Leaders Recognize the Importance of Pro Bono Work</a:t>
            </a:r>
            <a:endParaRPr lang="en-US" dirty="0"/>
          </a:p>
        </p:txBody>
      </p:sp>
      <p:pic>
        <p:nvPicPr>
          <p:cNvPr id="7" name="Content Placeholder 6" descr="scales-36417.png"/>
          <p:cNvPicPr>
            <a:picLocks noGrp="1" noChangeAspect="1"/>
          </p:cNvPicPr>
          <p:nvPr>
            <p:ph idx="1"/>
          </p:nvPr>
        </p:nvPicPr>
        <p:blipFill>
          <a:blip r:embed="rId3"/>
          <a:stretch>
            <a:fillRect/>
          </a:stretch>
        </p:blipFill>
        <p:spPr>
          <a:xfrm>
            <a:off x="2311376" y="1600200"/>
            <a:ext cx="4521248" cy="452596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62200"/>
            <a:ext cx="8229600" cy="1143000"/>
          </a:xfrm>
        </p:spPr>
        <p:txBody>
          <a:bodyPr/>
          <a:lstStyle/>
          <a:p>
            <a:r>
              <a:rPr lang="en-US" dirty="0" smtClean="0"/>
              <a:t>Pro Bono Helps </a:t>
            </a:r>
            <a:br>
              <a:rPr lang="en-US" dirty="0" smtClean="0"/>
            </a:br>
            <a:r>
              <a:rPr lang="en-US" dirty="0" smtClean="0"/>
              <a:t>Clients and Our Community</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Aid Has Limited Capacity</a:t>
            </a:r>
            <a:endParaRPr lang="en-US" dirty="0"/>
          </a:p>
        </p:txBody>
      </p:sp>
      <p:pic>
        <p:nvPicPr>
          <p:cNvPr id="4" name="Content Placeholder 3" descr="QualcommStadium_Jan_14_07.jpg"/>
          <p:cNvPicPr>
            <a:picLocks noGrp="1" noChangeAspect="1"/>
          </p:cNvPicPr>
          <p:nvPr>
            <p:ph idx="1"/>
          </p:nvPr>
        </p:nvPicPr>
        <p:blipFill>
          <a:blip r:embed="rId3"/>
          <a:stretch>
            <a:fillRect/>
          </a:stretch>
        </p:blipFill>
        <p:spPr>
          <a:xfrm>
            <a:off x="659518" y="1295399"/>
            <a:ext cx="7874882" cy="5321697"/>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art 1" descr="cid:image001.png@01CFC150.61CD6970"/>
          <p:cNvPicPr>
            <a:picLocks noGrp="1"/>
          </p:cNvPicPr>
          <p:nvPr>
            <p:ph idx="1"/>
          </p:nvPr>
        </p:nvPicPr>
        <p:blipFill>
          <a:blip r:embed="rId3" r:link="rId4"/>
          <a:srcRect/>
          <a:stretch>
            <a:fillRect/>
          </a:stretch>
        </p:blipFill>
        <p:spPr bwMode="auto">
          <a:xfrm>
            <a:off x="685800" y="1447800"/>
            <a:ext cx="7696200" cy="54102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California IOLTA Income from 2000 - 2013</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Court-Based Self-Help Centers </a:t>
            </a:r>
            <a:br>
              <a:rPr lang="en-US" dirty="0" smtClean="0"/>
            </a:br>
            <a:r>
              <a:rPr lang="en-US" dirty="0" smtClean="0"/>
              <a:t>Have Limited Capacity</a:t>
            </a:r>
            <a:endParaRPr lang="en-US" dirty="0"/>
          </a:p>
        </p:txBody>
      </p:sp>
      <p:pic>
        <p:nvPicPr>
          <p:cNvPr id="20" name="Picture 19" descr="VolunteerwithCourtUser.jpg"/>
          <p:cNvPicPr>
            <a:picLocks noChangeAspect="1"/>
          </p:cNvPicPr>
          <p:nvPr/>
        </p:nvPicPr>
        <p:blipFill>
          <a:blip r:embed="rId3"/>
          <a:srcRect l="4048" t="2857" r="13333"/>
          <a:stretch>
            <a:fillRect/>
          </a:stretch>
        </p:blipFill>
        <p:spPr>
          <a:xfrm>
            <a:off x="2743200" y="1676400"/>
            <a:ext cx="3581400" cy="2807405"/>
          </a:xfrm>
          <a:prstGeom prst="rect">
            <a:avLst/>
          </a:prstGeom>
        </p:spPr>
      </p:pic>
      <p:pic>
        <p:nvPicPr>
          <p:cNvPr id="21" name="Picture 20" descr="ProPerDL2003DILFresno12_ah.jpg"/>
          <p:cNvPicPr>
            <a:picLocks noChangeAspect="1"/>
          </p:cNvPicPr>
          <p:nvPr/>
        </p:nvPicPr>
        <p:blipFill>
          <a:blip r:embed="rId4"/>
          <a:srcRect l="27103" t="7666" r="13552" b="5111"/>
          <a:stretch>
            <a:fillRect/>
          </a:stretch>
        </p:blipFill>
        <p:spPr>
          <a:xfrm>
            <a:off x="6244380" y="1676400"/>
            <a:ext cx="2899620" cy="2825103"/>
          </a:xfrm>
          <a:prstGeom prst="rect">
            <a:avLst/>
          </a:prstGeom>
        </p:spPr>
      </p:pic>
      <p:pic>
        <p:nvPicPr>
          <p:cNvPr id="22" name="Picture 21" descr="OlderManFiling.jpg"/>
          <p:cNvPicPr>
            <a:picLocks noChangeAspect="1"/>
          </p:cNvPicPr>
          <p:nvPr/>
        </p:nvPicPr>
        <p:blipFill>
          <a:blip r:embed="rId5"/>
          <a:srcRect l="37381" t="35357" r="25476" b="15000"/>
          <a:stretch>
            <a:fillRect/>
          </a:stretch>
        </p:blipFill>
        <p:spPr>
          <a:xfrm>
            <a:off x="0" y="1676400"/>
            <a:ext cx="3120366" cy="2780330"/>
          </a:xfrm>
          <a:prstGeom prst="rect">
            <a:avLst/>
          </a:prstGeom>
        </p:spPr>
      </p:pic>
      <p:pic>
        <p:nvPicPr>
          <p:cNvPr id="11" name="Picture 10" descr="SelfHelpAreaDL2008DILSF13_am101775.jpg"/>
          <p:cNvPicPr>
            <a:picLocks noChangeAspect="1"/>
          </p:cNvPicPr>
          <p:nvPr/>
        </p:nvPicPr>
        <p:blipFill>
          <a:blip r:embed="rId6"/>
          <a:srcRect r="28333" b="47500"/>
          <a:stretch>
            <a:fillRect/>
          </a:stretch>
        </p:blipFill>
        <p:spPr>
          <a:xfrm>
            <a:off x="2590800" y="4419600"/>
            <a:ext cx="4723012" cy="24384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Referral Services and Law Libraries Have Limited Capacity</a:t>
            </a:r>
            <a:endParaRPr lang="en-US" dirty="0"/>
          </a:p>
        </p:txBody>
      </p:sp>
      <p:pic>
        <p:nvPicPr>
          <p:cNvPr id="11" name="Picture 10" descr="LawLibrarians.jpg"/>
          <p:cNvPicPr>
            <a:picLocks noChangeAspect="1"/>
          </p:cNvPicPr>
          <p:nvPr/>
        </p:nvPicPr>
        <p:blipFill>
          <a:blip r:embed="rId3"/>
          <a:stretch>
            <a:fillRect/>
          </a:stretch>
        </p:blipFill>
        <p:spPr>
          <a:xfrm>
            <a:off x="990600" y="1676399"/>
            <a:ext cx="7086600" cy="477677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 Bono Benefits the Courts</a:t>
            </a:r>
            <a:endParaRPr lang="en-US" dirty="0"/>
          </a:p>
        </p:txBody>
      </p:sp>
      <p:pic>
        <p:nvPicPr>
          <p:cNvPr id="6" name="Picture 5" descr="ClerksTalkingDL2005ContraCosta_ah104107.jpg"/>
          <p:cNvPicPr>
            <a:picLocks noChangeAspect="1"/>
          </p:cNvPicPr>
          <p:nvPr/>
        </p:nvPicPr>
        <p:blipFill>
          <a:blip r:embed="rId3"/>
          <a:srcRect l="13095" t="6786" r="19286"/>
          <a:stretch>
            <a:fillRect/>
          </a:stretch>
        </p:blipFill>
        <p:spPr>
          <a:xfrm>
            <a:off x="6400800" y="4349563"/>
            <a:ext cx="2729525" cy="2508437"/>
          </a:xfrm>
          <a:prstGeom prst="rect">
            <a:avLst/>
          </a:prstGeom>
        </p:spPr>
      </p:pic>
      <p:pic>
        <p:nvPicPr>
          <p:cNvPr id="10" name="Picture 9" descr="Judge&amp;LawyerDL2005ContraCosta_ah104108.jpg"/>
          <p:cNvPicPr>
            <a:picLocks noChangeAspect="1"/>
          </p:cNvPicPr>
          <p:nvPr/>
        </p:nvPicPr>
        <p:blipFill>
          <a:blip r:embed="rId4"/>
          <a:srcRect t="18214" r="20000" b="3214"/>
          <a:stretch>
            <a:fillRect/>
          </a:stretch>
        </p:blipFill>
        <p:spPr>
          <a:xfrm>
            <a:off x="0" y="1447800"/>
            <a:ext cx="3357274" cy="2590800"/>
          </a:xfrm>
          <a:prstGeom prst="rect">
            <a:avLst/>
          </a:prstGeom>
        </p:spPr>
      </p:pic>
      <p:pic>
        <p:nvPicPr>
          <p:cNvPr id="24" name="Picture 23" descr="VolunteerDeskDL2005ContraCosta_ah104066.jpg"/>
          <p:cNvPicPr>
            <a:picLocks noChangeAspect="1"/>
          </p:cNvPicPr>
          <p:nvPr/>
        </p:nvPicPr>
        <p:blipFill>
          <a:blip r:embed="rId5"/>
          <a:srcRect l="19048" t="11429" r="3333"/>
          <a:stretch>
            <a:fillRect/>
          </a:stretch>
        </p:blipFill>
        <p:spPr>
          <a:xfrm>
            <a:off x="3200400" y="1447800"/>
            <a:ext cx="3376763" cy="2590800"/>
          </a:xfrm>
          <a:prstGeom prst="rect">
            <a:avLst/>
          </a:prstGeom>
        </p:spPr>
      </p:pic>
      <p:pic>
        <p:nvPicPr>
          <p:cNvPr id="25" name="Picture 24" descr="ClerkHelpingCourtUser2.jpg"/>
          <p:cNvPicPr>
            <a:picLocks noChangeAspect="1"/>
          </p:cNvPicPr>
          <p:nvPr/>
        </p:nvPicPr>
        <p:blipFill>
          <a:blip r:embed="rId6"/>
          <a:srcRect r="16667" b="12500"/>
          <a:stretch>
            <a:fillRect/>
          </a:stretch>
        </p:blipFill>
        <p:spPr>
          <a:xfrm>
            <a:off x="0" y="4351030"/>
            <a:ext cx="3581400" cy="2506970"/>
          </a:xfrm>
          <a:prstGeom prst="rect">
            <a:avLst/>
          </a:prstGeom>
        </p:spPr>
      </p:pic>
      <p:pic>
        <p:nvPicPr>
          <p:cNvPr id="26" name="Picture 25" descr="KidsinCourt.jpg"/>
          <p:cNvPicPr>
            <a:picLocks noChangeAspect="1"/>
          </p:cNvPicPr>
          <p:nvPr/>
        </p:nvPicPr>
        <p:blipFill>
          <a:blip r:embed="rId7"/>
          <a:srcRect r="23333"/>
          <a:stretch>
            <a:fillRect/>
          </a:stretch>
        </p:blipFill>
        <p:spPr>
          <a:xfrm>
            <a:off x="6164600" y="1447800"/>
            <a:ext cx="2979400" cy="2590800"/>
          </a:xfrm>
          <a:prstGeom prst="rect">
            <a:avLst/>
          </a:prstGeom>
        </p:spPr>
      </p:pic>
      <p:pic>
        <p:nvPicPr>
          <p:cNvPr id="5" name="Picture 4" descr="ClerksOfficeDL2003DILFresno18_ah.jpg"/>
          <p:cNvPicPr>
            <a:picLocks noChangeAspect="1"/>
          </p:cNvPicPr>
          <p:nvPr/>
        </p:nvPicPr>
        <p:blipFill>
          <a:blip r:embed="rId8"/>
          <a:srcRect l="16354" t="15280" r="12720"/>
          <a:stretch>
            <a:fillRect/>
          </a:stretch>
        </p:blipFill>
        <p:spPr>
          <a:xfrm>
            <a:off x="3581400" y="4343400"/>
            <a:ext cx="2950503" cy="25146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3453</TotalTime>
  <Words>2013</Words>
  <Application>Microsoft Office PowerPoint</Application>
  <PresentationFormat>On-screen Show (4:3)</PresentationFormat>
  <Paragraphs>150</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Default Design</vt:lpstr>
      <vt:lpstr>For the Public Good </vt:lpstr>
      <vt:lpstr>Slide 2</vt:lpstr>
      <vt:lpstr>Judicial Leaders Recognize the Importance of Pro Bono Work</vt:lpstr>
      <vt:lpstr>Pro Bono Helps  Clients and Our Community</vt:lpstr>
      <vt:lpstr>Legal Aid Has Limited Capacity</vt:lpstr>
      <vt:lpstr>California IOLTA Income from 2000 - 2013</vt:lpstr>
      <vt:lpstr>Court-Based Self-Help Centers  Have Limited Capacity</vt:lpstr>
      <vt:lpstr>Referral Services and Law Libraries Have Limited Capacity</vt:lpstr>
      <vt:lpstr>Pro Bono Benefits the Courts</vt:lpstr>
      <vt:lpstr>Pro Bono Service Makes  Business Sense</vt:lpstr>
      <vt:lpstr>Types of Pro Bono Work</vt:lpstr>
      <vt:lpstr>Get Involved</vt:lpstr>
      <vt:lpstr>California Thanks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Judicial Encouragement of Pro bono</dc:title>
  <dc:creator>Cristina Llop</dc:creator>
  <cp:lastModifiedBy>Youn Kim</cp:lastModifiedBy>
  <cp:revision>405</cp:revision>
  <dcterms:created xsi:type="dcterms:W3CDTF">2009-01-27T22:45:21Z</dcterms:created>
  <dcterms:modified xsi:type="dcterms:W3CDTF">2014-10-27T18:29:33Z</dcterms:modified>
</cp:coreProperties>
</file>