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8" r:id="rId3"/>
    <p:sldId id="259" r:id="rId4"/>
    <p:sldId id="260" r:id="rId5"/>
    <p:sldId id="261" r:id="rId6"/>
    <p:sldId id="256" r:id="rId7"/>
    <p:sldId id="257" r:id="rId8"/>
    <p:sldId id="262" r:id="rId9"/>
    <p:sldId id="278" r:id="rId10"/>
    <p:sldId id="283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9" r:id="rId21"/>
    <p:sldId id="272" r:id="rId22"/>
    <p:sldId id="280" r:id="rId23"/>
    <p:sldId id="273" r:id="rId24"/>
    <p:sldId id="274" r:id="rId25"/>
    <p:sldId id="275" r:id="rId26"/>
    <p:sldId id="276" r:id="rId27"/>
    <p:sldId id="284" r:id="rId28"/>
    <p:sldId id="282" r:id="rId29"/>
  </p:sldIdLst>
  <p:sldSz cx="9144000" cy="6858000" type="screen4x3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F2AF-1D24-4B19-BDD9-2956F4A6E1AD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277A5C-6B6B-4806-8F85-F371C6838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F2AF-1D24-4B19-BDD9-2956F4A6E1AD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7A5C-6B6B-4806-8F85-F371C6838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F2AF-1D24-4B19-BDD9-2956F4A6E1AD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7A5C-6B6B-4806-8F85-F371C6838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FFF2AF-1D24-4B19-BDD9-2956F4A6E1AD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8277A5C-6B6B-4806-8F85-F371C6838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F2AF-1D24-4B19-BDD9-2956F4A6E1AD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277A5C-6B6B-4806-8F85-F371C6838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F2AF-1D24-4B19-BDD9-2956F4A6E1AD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277A5C-6B6B-4806-8F85-F371C6838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F2AF-1D24-4B19-BDD9-2956F4A6E1AD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277A5C-6B6B-4806-8F85-F371C6838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00FFF2AF-1D24-4B19-BDD9-2956F4A6E1AD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277A5C-6B6B-4806-8F85-F371C6838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F2AF-1D24-4B19-BDD9-2956F4A6E1AD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7A5C-6B6B-4806-8F85-F371C6838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F2AF-1D24-4B19-BDD9-2956F4A6E1AD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277A5C-6B6B-4806-8F85-F371C6838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F2AF-1D24-4B19-BDD9-2956F4A6E1AD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277A5C-6B6B-4806-8F85-F371C6838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F2AF-1D24-4B19-BDD9-2956F4A6E1AD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77A5C-6B6B-4806-8F85-F371C6838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609600"/>
            <a:ext cx="78485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+mj-lt"/>
                <a:cs typeface="Aharoni" panose="02010803020104030203" pitchFamily="2" charset="-79"/>
              </a:rPr>
              <a:t>Pathways to Justice</a:t>
            </a:r>
          </a:p>
          <a:p>
            <a:pPr algn="ctr"/>
            <a:endParaRPr lang="en-US" sz="5400" dirty="0" smtClean="0">
              <a:latin typeface="+mj-lt"/>
              <a:cs typeface="Aharoni" panose="02010803020104030203" pitchFamily="2" charset="-79"/>
            </a:endParaRPr>
          </a:p>
          <a:p>
            <a:pPr algn="ctr"/>
            <a:r>
              <a:rPr lang="en-US" sz="3200" dirty="0" smtClean="0">
                <a:latin typeface="+mj-lt"/>
                <a:cs typeface="Aharoni" panose="02010803020104030203" pitchFamily="2" charset="-79"/>
              </a:rPr>
              <a:t>Small Claims Basics</a:t>
            </a:r>
          </a:p>
          <a:p>
            <a:pPr algn="ctr"/>
            <a:endParaRPr lang="en-US" sz="2000" dirty="0" smtClean="0">
              <a:latin typeface="+mj-lt"/>
              <a:cs typeface="Aharoni" panose="02010803020104030203" pitchFamily="2" charset="-79"/>
            </a:endParaRPr>
          </a:p>
          <a:p>
            <a:pPr algn="ctr"/>
            <a:endParaRPr lang="en-US" sz="2000" dirty="0">
              <a:latin typeface="+mj-lt"/>
              <a:cs typeface="Aharoni" panose="02010803020104030203" pitchFamily="2" charset="-79"/>
            </a:endParaRPr>
          </a:p>
          <a:p>
            <a:pPr algn="ctr"/>
            <a:endParaRPr lang="en-US" sz="2000" dirty="0" smtClean="0">
              <a:latin typeface="+mj-lt"/>
              <a:cs typeface="Aharoni" panose="02010803020104030203" pitchFamily="2" charset="-79"/>
            </a:endParaRPr>
          </a:p>
          <a:p>
            <a:pPr algn="ctr"/>
            <a:endParaRPr lang="en-US" sz="2000" dirty="0">
              <a:latin typeface="+mj-lt"/>
              <a:cs typeface="Aharoni" panose="02010803020104030203" pitchFamily="2" charset="-79"/>
            </a:endParaRPr>
          </a:p>
          <a:p>
            <a:pPr algn="ctr"/>
            <a:endParaRPr lang="en-US" sz="2000" dirty="0" smtClean="0">
              <a:latin typeface="+mj-lt"/>
              <a:cs typeface="Aharoni" panose="02010803020104030203" pitchFamily="2" charset="-79"/>
            </a:endParaRPr>
          </a:p>
          <a:p>
            <a:pPr algn="ctr"/>
            <a:endParaRPr lang="en-US" sz="2000" dirty="0">
              <a:latin typeface="+mj-lt"/>
              <a:cs typeface="Aharoni" panose="02010803020104030203" pitchFamily="2" charset="-79"/>
            </a:endParaRPr>
          </a:p>
          <a:p>
            <a:pPr algn="ctr"/>
            <a:r>
              <a:rPr lang="en-US" sz="2000" dirty="0" smtClean="0">
                <a:latin typeface="+mj-lt"/>
                <a:cs typeface="Aharoni" panose="02010803020104030203" pitchFamily="2" charset="-79"/>
              </a:rPr>
              <a:t>William T. Tanner</a:t>
            </a:r>
          </a:p>
          <a:p>
            <a:pPr algn="ctr"/>
            <a:endParaRPr lang="en-US" sz="2000" dirty="0">
              <a:latin typeface="+mj-lt"/>
              <a:cs typeface="Aharoni" panose="02010803020104030203" pitchFamily="2" charset="-79"/>
            </a:endParaRPr>
          </a:p>
          <a:p>
            <a:pPr algn="ctr"/>
            <a:r>
              <a:rPr lang="en-US" sz="2000" dirty="0" smtClean="0">
                <a:latin typeface="+mj-lt"/>
                <a:cs typeface="Aharoni" panose="02010803020104030203" pitchFamily="2" charset="-79"/>
              </a:rPr>
              <a:t>Directing Attorney – Legal Aid Society of Orange County</a:t>
            </a:r>
            <a:endParaRPr lang="en-US" sz="5400" dirty="0">
              <a:latin typeface="+mj-lt"/>
              <a:cs typeface="Aharoni" panose="02010803020104030203" pitchFamily="2" charset="-79"/>
            </a:endParaRPr>
          </a:p>
          <a:p>
            <a:pPr algn="ctr"/>
            <a:r>
              <a:rPr lang="en-US" sz="2000" dirty="0" smtClean="0">
                <a:latin typeface="+mj-lt"/>
                <a:cs typeface="Aharoni" panose="02010803020104030203" pitchFamily="2" charset="-79"/>
              </a:rPr>
              <a:t>06/10/2015</a:t>
            </a:r>
          </a:p>
        </p:txBody>
      </p:sp>
    </p:spTree>
    <p:extLst>
      <p:ext uri="{BB962C8B-B14F-4D97-AF65-F5344CB8AC3E}">
        <p14:creationId xmlns:p14="http://schemas.microsoft.com/office/powerpoint/2010/main" xmlns="" val="4240264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87748742"/>
              </p:ext>
            </p:extLst>
          </p:nvPr>
        </p:nvGraphicFramePr>
        <p:xfrm>
          <a:off x="152400" y="228600"/>
          <a:ext cx="8763000" cy="11341395"/>
        </p:xfrm>
        <a:graphic>
          <a:graphicData uri="http://schemas.openxmlformats.org/presentationml/2006/ole">
            <p:oleObj spid="_x0000_s2053" name="Acrobat Document" r:id="rId3" imgW="7772400" imgH="10074240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7298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32" t="22129" r="12140" b="16418"/>
          <a:stretch/>
        </p:blipFill>
        <p:spPr bwMode="auto">
          <a:xfrm>
            <a:off x="264642" y="1600200"/>
            <a:ext cx="8585055" cy="444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7170" y="457200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7170" y="457200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Venue</a:t>
            </a:r>
            <a:endParaRPr lang="en-US" sz="36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30" t="19582" r="13134" b="18010"/>
          <a:stretch/>
        </p:blipFill>
        <p:spPr bwMode="auto">
          <a:xfrm>
            <a:off x="447084" y="1371600"/>
            <a:ext cx="8220171" cy="439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55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170" y="2209800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SC-104: Proof of Service</a:t>
            </a:r>
            <a:endParaRPr lang="en-US" sz="36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3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85" t="12418" r="38009" b="7343"/>
          <a:stretch/>
        </p:blipFill>
        <p:spPr bwMode="auto">
          <a:xfrm>
            <a:off x="2091520" y="188794"/>
            <a:ext cx="5038364" cy="651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663" t="61134" r="26177" b="37115"/>
          <a:stretch/>
        </p:blipFill>
        <p:spPr bwMode="auto">
          <a:xfrm>
            <a:off x="5562600" y="2652215"/>
            <a:ext cx="1119117" cy="15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3080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81" t="12100" r="37911" b="8776"/>
          <a:stretch/>
        </p:blipFill>
        <p:spPr bwMode="auto">
          <a:xfrm>
            <a:off x="2057400" y="130791"/>
            <a:ext cx="5090492" cy="65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663" t="61134" r="26177" b="37115"/>
          <a:stretch/>
        </p:blipFill>
        <p:spPr bwMode="auto">
          <a:xfrm>
            <a:off x="5562600" y="338919"/>
            <a:ext cx="1119117" cy="15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7261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7170" y="134035"/>
            <a:ext cx="74824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Service</a:t>
            </a:r>
            <a:endParaRPr lang="en-US" sz="36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32" t="14488" r="27961" b="21195"/>
          <a:stretch/>
        </p:blipFill>
        <p:spPr bwMode="auto">
          <a:xfrm>
            <a:off x="747170" y="990600"/>
            <a:ext cx="7516225" cy="515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663" t="61134" r="26177" b="37115"/>
          <a:stretch/>
        </p:blipFill>
        <p:spPr bwMode="auto">
          <a:xfrm>
            <a:off x="6248400" y="4800600"/>
            <a:ext cx="1119117" cy="15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3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7170" y="134035"/>
            <a:ext cx="74824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Service</a:t>
            </a:r>
            <a:endParaRPr lang="en-US" sz="36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34" t="29612" r="27860" b="9413"/>
          <a:stretch/>
        </p:blipFill>
        <p:spPr bwMode="auto">
          <a:xfrm>
            <a:off x="721012" y="1066800"/>
            <a:ext cx="7645266" cy="494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16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7170" y="134035"/>
            <a:ext cx="74824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Service</a:t>
            </a:r>
            <a:endParaRPr lang="en-US" sz="36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30" t="17990" r="27960" b="10846"/>
          <a:stretch/>
        </p:blipFill>
        <p:spPr bwMode="auto">
          <a:xfrm>
            <a:off x="857971" y="917812"/>
            <a:ext cx="7371629" cy="566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82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7170" y="134035"/>
            <a:ext cx="74824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Service</a:t>
            </a:r>
            <a:endParaRPr lang="en-US" sz="36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4" t="45532" r="27860" b="11164"/>
          <a:stretch/>
        </p:blipFill>
        <p:spPr bwMode="auto">
          <a:xfrm>
            <a:off x="827424" y="1447800"/>
            <a:ext cx="7321921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17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972" y="70247"/>
            <a:ext cx="7620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Outline</a:t>
            </a:r>
            <a:endParaRPr lang="en-US" sz="36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096" y="685800"/>
            <a:ext cx="722910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bertus Extra Bold" pitchFamily="34" charset="0"/>
              </a:rPr>
              <a:t>Preliminary questions:</a:t>
            </a:r>
          </a:p>
          <a:p>
            <a:endParaRPr lang="en-US" sz="2800" dirty="0">
              <a:latin typeface="Albertus Extra Bold" pitchFamily="34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latin typeface="Albertus Extra Bold" pitchFamily="34" charset="0"/>
              </a:rPr>
              <a:t>Are you suing a person or business?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Albertus Extra Bold" pitchFamily="34" charset="0"/>
              </a:rPr>
              <a:t>How will you name them?</a:t>
            </a:r>
            <a:endParaRPr lang="en-US" sz="2800" dirty="0">
              <a:latin typeface="Albertus Extra Bold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>
                <a:latin typeface="Albertus Extra Bold" pitchFamily="34" charset="0"/>
              </a:rPr>
              <a:t>Person</a:t>
            </a:r>
            <a:endParaRPr lang="en-US" sz="2800" dirty="0">
              <a:latin typeface="Albertus Extra Bold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>
                <a:latin typeface="Albertus Extra Bold" pitchFamily="34" charset="0"/>
              </a:rPr>
              <a:t>Corporation</a:t>
            </a:r>
            <a:endParaRPr lang="en-US" sz="2800" dirty="0">
              <a:latin typeface="Albertus Extra Bold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>
                <a:latin typeface="Albertus Extra Bold" pitchFamily="34" charset="0"/>
              </a:rPr>
              <a:t>Doing business as, “DBA”</a:t>
            </a:r>
          </a:p>
          <a:p>
            <a:pPr marL="1257300" lvl="2" indent="-342900">
              <a:buAutoNum type="arabicPeriod"/>
            </a:pPr>
            <a:r>
              <a:rPr lang="en-US" sz="2800" dirty="0" smtClean="0">
                <a:latin typeface="Albertus Extra Bold" pitchFamily="34" charset="0"/>
              </a:rPr>
              <a:t>Catalyst Loans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Albertus Extra Bold" pitchFamily="34" charset="0"/>
              </a:rPr>
              <a:t>How will you serve them? </a:t>
            </a:r>
          </a:p>
          <a:p>
            <a:endParaRPr lang="en-US" sz="1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4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009" y="1600200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bertus Extra Bold" pitchFamily="34" charset="0"/>
              </a:rPr>
              <a:t>Service Issues:</a:t>
            </a:r>
          </a:p>
          <a:p>
            <a:endParaRPr lang="en-US" sz="2800" dirty="0">
              <a:latin typeface="Albertus Extra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lbertus Extra Bold" pitchFamily="34" charset="0"/>
              </a:rPr>
              <a:t>Certified Mail</a:t>
            </a:r>
          </a:p>
          <a:p>
            <a:endParaRPr lang="en-US" sz="2800" dirty="0">
              <a:latin typeface="Albertus Extra Bold" pitchFamily="34" charset="0"/>
            </a:endParaRPr>
          </a:p>
          <a:p>
            <a:r>
              <a:rPr lang="en-US" sz="2800" dirty="0" smtClean="0">
                <a:latin typeface="Albertus Extra Bold" pitchFamily="34" charset="0"/>
              </a:rPr>
              <a:t>2.  Friend</a:t>
            </a:r>
          </a:p>
          <a:p>
            <a:endParaRPr lang="en-US" sz="2800" dirty="0">
              <a:latin typeface="Albertus Extra Bold" pitchFamily="34" charset="0"/>
            </a:endParaRPr>
          </a:p>
          <a:p>
            <a:r>
              <a:rPr lang="en-US" sz="2800" dirty="0" smtClean="0">
                <a:latin typeface="Albertus Extra Bold" pitchFamily="34" charset="0"/>
              </a:rPr>
              <a:t>3.  Sheriff</a:t>
            </a:r>
          </a:p>
          <a:p>
            <a:endParaRPr lang="en-US" sz="2800" dirty="0">
              <a:latin typeface="Albertus Extra Bold" pitchFamily="34" charset="0"/>
            </a:endParaRPr>
          </a:p>
          <a:p>
            <a:r>
              <a:rPr lang="en-US" sz="2800" dirty="0" smtClean="0">
                <a:latin typeface="Albertus Extra Bold" pitchFamily="34" charset="0"/>
              </a:rPr>
              <a:t>4.  Process Server 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14400" y="304800"/>
            <a:ext cx="74824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Service</a:t>
            </a:r>
            <a:endParaRPr lang="en-US" sz="36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840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170" y="2209800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EJ-130: Writ of Execution</a:t>
            </a:r>
            <a:endParaRPr lang="en-US" sz="36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7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4800"/>
            <a:ext cx="74824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Collection</a:t>
            </a:r>
            <a:endParaRPr lang="en-US" sz="36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8518" y="1008967"/>
            <a:ext cx="728108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lbertus Extra Bold" pitchFamily="34" charset="0"/>
              </a:rPr>
              <a:t>Collecting</a:t>
            </a:r>
          </a:p>
          <a:p>
            <a:r>
              <a:rPr lang="en-US" sz="2400" dirty="0">
                <a:latin typeface="Albertus Extra Bold" pitchFamily="34" charset="0"/>
              </a:rPr>
              <a:t>	1. Person</a:t>
            </a:r>
          </a:p>
          <a:p>
            <a:r>
              <a:rPr lang="en-US" sz="2400" dirty="0">
                <a:latin typeface="Albertus Extra Bold" pitchFamily="34" charset="0"/>
              </a:rPr>
              <a:t>		a. Wages</a:t>
            </a:r>
          </a:p>
          <a:p>
            <a:r>
              <a:rPr lang="en-US" sz="2400" dirty="0">
                <a:latin typeface="Albertus Extra Bold" pitchFamily="34" charset="0"/>
              </a:rPr>
              <a:t>		b. Bank account</a:t>
            </a:r>
          </a:p>
          <a:p>
            <a:r>
              <a:rPr lang="en-US" sz="2400" dirty="0">
                <a:latin typeface="Albertus Extra Bold" pitchFamily="34" charset="0"/>
              </a:rPr>
              <a:t>		c. Real property lien</a:t>
            </a:r>
          </a:p>
          <a:p>
            <a:endParaRPr lang="en-US" sz="2400" dirty="0">
              <a:latin typeface="Albertus Extra Bold" pitchFamily="34" charset="0"/>
            </a:endParaRPr>
          </a:p>
          <a:p>
            <a:r>
              <a:rPr lang="en-US" sz="2400" dirty="0">
                <a:latin typeface="Albertus Extra Bold" pitchFamily="34" charset="0"/>
              </a:rPr>
              <a:t>	2. Business</a:t>
            </a:r>
          </a:p>
          <a:p>
            <a:r>
              <a:rPr lang="en-US" sz="2400" dirty="0">
                <a:latin typeface="Albertus Extra Bold" pitchFamily="34" charset="0"/>
              </a:rPr>
              <a:t>		a. Bank account</a:t>
            </a:r>
          </a:p>
          <a:p>
            <a:r>
              <a:rPr lang="en-US" sz="2400" dirty="0">
                <a:latin typeface="Albertus Extra Bold" pitchFamily="34" charset="0"/>
              </a:rPr>
              <a:t>		b. Cash register</a:t>
            </a:r>
          </a:p>
          <a:p>
            <a:r>
              <a:rPr lang="en-US" sz="2400" dirty="0">
                <a:latin typeface="Albertus Extra Bold" pitchFamily="34" charset="0"/>
              </a:rPr>
              <a:t>			</a:t>
            </a:r>
            <a:r>
              <a:rPr lang="en-US" sz="2400" dirty="0" err="1">
                <a:latin typeface="Albertus Extra Bold" pitchFamily="34" charset="0"/>
              </a:rPr>
              <a:t>i</a:t>
            </a:r>
            <a:r>
              <a:rPr lang="en-US" sz="2400" dirty="0">
                <a:latin typeface="Albertus Extra Bold" pitchFamily="34" charset="0"/>
              </a:rPr>
              <a:t>. Till tap</a:t>
            </a:r>
          </a:p>
          <a:p>
            <a:r>
              <a:rPr lang="en-US" sz="2400" dirty="0">
                <a:latin typeface="Albertus Extra Bold" pitchFamily="34" charset="0"/>
              </a:rPr>
              <a:t>			ii. Keeper</a:t>
            </a:r>
          </a:p>
        </p:txBody>
      </p:sp>
    </p:spTree>
    <p:extLst>
      <p:ext uri="{BB962C8B-B14F-4D97-AF65-F5344CB8AC3E}">
        <p14:creationId xmlns:p14="http://schemas.microsoft.com/office/powerpoint/2010/main" xmlns="" val="2579318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82" t="11940" r="38308" b="6229"/>
          <a:stretch/>
        </p:blipFill>
        <p:spPr bwMode="auto">
          <a:xfrm>
            <a:off x="2209800" y="152400"/>
            <a:ext cx="4858452" cy="652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8002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82" t="12100" r="38010" b="7981"/>
          <a:stretch/>
        </p:blipFill>
        <p:spPr bwMode="auto">
          <a:xfrm>
            <a:off x="2057400" y="152400"/>
            <a:ext cx="5079067" cy="66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3221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7170" y="134035"/>
            <a:ext cx="74824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Collection</a:t>
            </a:r>
            <a:endParaRPr lang="en-US" sz="36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31" t="13054" r="27960" b="22149"/>
          <a:stretch/>
        </p:blipFill>
        <p:spPr bwMode="auto">
          <a:xfrm>
            <a:off x="654861" y="990600"/>
            <a:ext cx="7667048" cy="53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3939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7170" y="134035"/>
            <a:ext cx="74824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Collection</a:t>
            </a:r>
            <a:endParaRPr lang="en-US" sz="36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31" t="29771" r="27662" b="7343"/>
          <a:stretch/>
        </p:blipFill>
        <p:spPr bwMode="auto">
          <a:xfrm>
            <a:off x="469119" y="990600"/>
            <a:ext cx="8038531" cy="539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2695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228600"/>
            <a:ext cx="4114800" cy="609600"/>
          </a:xfrm>
        </p:spPr>
        <p:txBody>
          <a:bodyPr/>
          <a:lstStyle/>
          <a:p>
            <a:r>
              <a:rPr lang="en-US" dirty="0" smtClean="0"/>
              <a:t>www.ocsmallclaims.com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599"/>
            <a:ext cx="4191000" cy="235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09544"/>
            <a:ext cx="4763353" cy="37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9056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209800"/>
            <a:ext cx="74824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Questions</a:t>
            </a:r>
            <a:endParaRPr lang="en-US" sz="36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02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170" y="2209800"/>
            <a:ext cx="7620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SC-100: Plaintiff’s Claim and Order to Go to Small Claims Court</a:t>
            </a:r>
            <a:endParaRPr lang="en-US" sz="36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9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41" t="12737" r="30447" b="7184"/>
          <a:stretch/>
        </p:blipFill>
        <p:spPr bwMode="auto">
          <a:xfrm>
            <a:off x="2133600" y="127378"/>
            <a:ext cx="4960179" cy="656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663" t="61134" r="26177" b="37115"/>
          <a:stretch/>
        </p:blipFill>
        <p:spPr bwMode="auto">
          <a:xfrm>
            <a:off x="5595582" y="2488442"/>
            <a:ext cx="1119117" cy="15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16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43" t="12577" r="29950" b="7662"/>
          <a:stretch/>
        </p:blipFill>
        <p:spPr bwMode="auto">
          <a:xfrm>
            <a:off x="2057400" y="199030"/>
            <a:ext cx="5013153" cy="64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663" t="61134" r="26177" b="37115"/>
          <a:stretch/>
        </p:blipFill>
        <p:spPr bwMode="auto">
          <a:xfrm>
            <a:off x="5560325" y="373039"/>
            <a:ext cx="1119117" cy="15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68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7170" y="457200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Naming: Plaintiff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64" t="48557" r="27960" b="44438"/>
          <a:stretch/>
        </p:blipFill>
        <p:spPr bwMode="auto">
          <a:xfrm>
            <a:off x="767641" y="1600330"/>
            <a:ext cx="7620000" cy="74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77" t="29900" r="12288" b="23930"/>
          <a:stretch/>
        </p:blipFill>
        <p:spPr bwMode="auto">
          <a:xfrm>
            <a:off x="374314" y="2687471"/>
            <a:ext cx="8406654" cy="331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57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7170" y="457200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Naming: Defendant</a:t>
            </a:r>
            <a:endParaRPr lang="en-US" sz="36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31" t="22766" r="12040" b="27244"/>
          <a:stretch/>
        </p:blipFill>
        <p:spPr bwMode="auto">
          <a:xfrm>
            <a:off x="223962" y="2133600"/>
            <a:ext cx="866641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70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7170" y="457200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Damages</a:t>
            </a:r>
            <a:endParaRPr lang="en-US" sz="36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28" t="41393" r="12936" b="21513"/>
          <a:stretch/>
        </p:blipFill>
        <p:spPr bwMode="auto">
          <a:xfrm>
            <a:off x="487501" y="1447800"/>
            <a:ext cx="81393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03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170" y="457200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Serving</a:t>
            </a:r>
            <a:endParaRPr lang="en-US" sz="36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170" y="1371600"/>
            <a:ext cx="762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lbertus Extra Bold" pitchFamily="34" charset="0"/>
              </a:rPr>
              <a:t>Serving</a:t>
            </a:r>
          </a:p>
          <a:p>
            <a:r>
              <a:rPr lang="en-US" sz="2800" dirty="0">
                <a:latin typeface="Albertus Extra Bold" pitchFamily="34" charset="0"/>
              </a:rPr>
              <a:t>	1. CCP 116.340</a:t>
            </a:r>
          </a:p>
          <a:p>
            <a:r>
              <a:rPr lang="en-US" sz="2800" dirty="0">
                <a:latin typeface="Albertus Extra Bold" pitchFamily="34" charset="0"/>
              </a:rPr>
              <a:t>		a. Within the State</a:t>
            </a:r>
          </a:p>
          <a:p>
            <a:r>
              <a:rPr lang="en-US" sz="2800" dirty="0">
                <a:latin typeface="Albertus Extra Bold" pitchFamily="34" charset="0"/>
              </a:rPr>
              <a:t>			</a:t>
            </a:r>
            <a:r>
              <a:rPr lang="en-US" sz="2800" dirty="0" err="1">
                <a:latin typeface="Albertus Extra Bold" pitchFamily="34" charset="0"/>
              </a:rPr>
              <a:t>i</a:t>
            </a:r>
            <a:r>
              <a:rPr lang="en-US" sz="2800" dirty="0">
                <a:latin typeface="Albertus Extra Bold" pitchFamily="34" charset="0"/>
              </a:rPr>
              <a:t>. Except car accident</a:t>
            </a:r>
          </a:p>
          <a:p>
            <a:r>
              <a:rPr lang="en-US" sz="2800" dirty="0">
                <a:latin typeface="Albertus Extra Bold" pitchFamily="34" charset="0"/>
              </a:rPr>
              <a:t>			ii. Real property</a:t>
            </a:r>
          </a:p>
          <a:p>
            <a:r>
              <a:rPr lang="en-US" sz="2800" dirty="0">
                <a:latin typeface="Albertus Extra Bold" pitchFamily="34" charset="0"/>
              </a:rPr>
              <a:t>	2. Personal</a:t>
            </a:r>
          </a:p>
          <a:p>
            <a:r>
              <a:rPr lang="en-US" sz="2800" dirty="0">
                <a:latin typeface="Albertus Extra Bold" pitchFamily="34" charset="0"/>
              </a:rPr>
              <a:t>	3. Substituted</a:t>
            </a:r>
          </a:p>
          <a:p>
            <a:r>
              <a:rPr lang="en-US" sz="2800" dirty="0">
                <a:latin typeface="Albertus Extra Bold" pitchFamily="34" charset="0"/>
              </a:rPr>
              <a:t>	4. CCP 1962</a:t>
            </a:r>
          </a:p>
          <a:p>
            <a:r>
              <a:rPr lang="en-US" sz="2800" dirty="0">
                <a:latin typeface="Albertus Extra Bold" pitchFamily="34" charset="0"/>
              </a:rPr>
              <a:t>	5. B&amp;P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6808859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181</TotalTime>
  <Words>113</Words>
  <Application>Microsoft Office PowerPoint</Application>
  <PresentationFormat>On-screen Show (4:3)</PresentationFormat>
  <Paragraphs>70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Tradeshow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www.ocsmallclaims.com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kiosk</dc:creator>
  <cp:lastModifiedBy>CLlopt</cp:lastModifiedBy>
  <cp:revision>17</cp:revision>
  <cp:lastPrinted>2015-05-19T19:35:55Z</cp:lastPrinted>
  <dcterms:created xsi:type="dcterms:W3CDTF">2015-05-15T17:25:22Z</dcterms:created>
  <dcterms:modified xsi:type="dcterms:W3CDTF">2015-06-22T19:47:22Z</dcterms:modified>
</cp:coreProperties>
</file>