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98" d="100"/>
          <a:sy n="98" d="100"/>
        </p:scale>
        <p:origin x="110"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7DD436F-EF0F-4CC4-8739-04ABDF5E71C4}" type="datetimeFigureOut">
              <a:rPr lang="en-US" smtClean="0"/>
              <a:t>7/13/2018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528C5B6-C80D-4A38-8DD0-5F95C6E41A4C}" type="slidenum">
              <a:rPr lang="en-US" smtClean="0"/>
              <a:t>‹#›</a:t>
            </a:fld>
            <a:endParaRPr lang="en-US"/>
          </a:p>
        </p:txBody>
      </p:sp>
    </p:spTree>
    <p:extLst>
      <p:ext uri="{BB962C8B-B14F-4D97-AF65-F5344CB8AC3E}">
        <p14:creationId xmlns:p14="http://schemas.microsoft.com/office/powerpoint/2010/main" val="246972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3E9BB5B0-9A49-44F3-8AB7-849BD8157A3C}" type="datetime1">
              <a:rPr lang="en-US" smtClean="0"/>
              <a:t>7/13/2018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CCDC4C-1611-49CD-8AE7-11587E3DCACB}" type="datetime1">
              <a:rPr lang="en-US" smtClean="0"/>
              <a:t>7/13/2018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FB2B113-5517-4D20-8EA8-967AE9176170}"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9397FC3-64B3-4A06-89B2-9D1A9515A524}"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343BBF-3824-4D28-9253-0D24E9749253}"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7D5A7A-D1BA-4D1A-A05A-5FA28DE91BE4}" type="datetime1">
              <a:rPr lang="en-US" smtClean="0"/>
              <a:t>7/13/2018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F9DA0E4-4DDD-4507-9F8D-0A2CE7EE6367}" type="datetime1">
              <a:rPr lang="en-US" smtClean="0"/>
              <a:t>7/13/2018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4D756-8C59-4FF1-8B0B-70732B8ABCAC}"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9CA0D-0ED2-4224-971A-B06A8E7BC568}"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0C2EF-37BF-4C19-AE3E-D2DA47C18849}"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ECBBB-BD1E-4EA0-87F5-EBEE29C359DC}" type="datetime1">
              <a:rPr lang="en-US" smtClean="0"/>
              <a:t>7/13/2018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80E654-F183-4E34-894A-59E46C2F9B01}" type="datetime1">
              <a:rPr lang="en-US" smtClean="0"/>
              <a:t>7/13/2018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0CA032-F9AC-4C54-AC0B-CB33646D96AC}" type="datetime1">
              <a:rPr lang="en-US" smtClean="0"/>
              <a:t>7/13/2018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06E8FB-ECF3-443D-ABD2-7F62518B4C03}" type="datetime1">
              <a:rPr lang="en-US" smtClean="0"/>
              <a:t>7/13/2018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F1DB8-D054-4388-B6FC-59BC37755F10}" type="datetime1">
              <a:rPr lang="en-US" smtClean="0"/>
              <a:t>7/13/2018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9552C0-2702-4FAE-BA8C-5477C2158961}" type="datetime1">
              <a:rPr lang="en-US" smtClean="0"/>
              <a:t>7/13/2018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4568AF-8776-487A-9FFA-8F556CDA283C}" type="datetime1">
              <a:rPr lang="en-US" smtClean="0"/>
              <a:t>7/13/2018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5404734D-DAE8-4511-84BB-B6CA02641A7E}" type="datetime1">
              <a:rPr lang="en-US" smtClean="0"/>
              <a:t>7/13/2018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davis@law.uci.edu" TargetMode="External"/><Relationship Id="rId2" Type="http://schemas.openxmlformats.org/officeDocument/2006/relationships/hyperlink" Target="mailto:mlivingston@occourts.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B3795-767B-4E2F-AEE0-369A27E39FFB}"/>
              </a:ext>
            </a:extLst>
          </p:cNvPr>
          <p:cNvSpPr>
            <a:spLocks noGrp="1"/>
          </p:cNvSpPr>
          <p:nvPr>
            <p:ph type="ctrTitle"/>
          </p:nvPr>
        </p:nvSpPr>
        <p:spPr>
          <a:xfrm>
            <a:off x="1154955" y="1099069"/>
            <a:ext cx="8825658" cy="2677648"/>
          </a:xfrm>
        </p:spPr>
        <p:txBody>
          <a:bodyPr/>
          <a:lstStyle/>
          <a:p>
            <a:r>
              <a:rPr lang="en-US" sz="4800" dirty="0" smtClean="0"/>
              <a:t>How </a:t>
            </a:r>
            <a:r>
              <a:rPr lang="en-US" sz="4800" dirty="0"/>
              <a:t>To Start A Transgender Legal </a:t>
            </a:r>
            <a:r>
              <a:rPr lang="en-US" sz="4800" dirty="0" smtClean="0"/>
              <a:t>Clinic</a:t>
            </a:r>
            <a:endParaRPr lang="en-US" sz="4800" dirty="0"/>
          </a:p>
        </p:txBody>
      </p:sp>
      <p:sp>
        <p:nvSpPr>
          <p:cNvPr id="3" name="Subtitle 2">
            <a:extLst>
              <a:ext uri="{FF2B5EF4-FFF2-40B4-BE49-F238E27FC236}">
                <a16:creationId xmlns="" xmlns:a16="http://schemas.microsoft.com/office/drawing/2014/main" id="{0A6D8571-B4D7-456C-B40E-2978EE1739E4}"/>
              </a:ext>
            </a:extLst>
          </p:cNvPr>
          <p:cNvSpPr>
            <a:spLocks noGrp="1"/>
          </p:cNvSpPr>
          <p:nvPr>
            <p:ph type="subTitle" idx="1"/>
          </p:nvPr>
        </p:nvSpPr>
        <p:spPr/>
        <p:txBody>
          <a:bodyPr>
            <a:normAutofit/>
          </a:bodyPr>
          <a:lstStyle/>
          <a:p>
            <a:r>
              <a:rPr lang="en-US" dirty="0"/>
              <a:t>Lessons Learned From some people who did </a:t>
            </a:r>
            <a:r>
              <a:rPr lang="en-US" dirty="0" smtClean="0"/>
              <a:t>it</a:t>
            </a:r>
            <a:endParaRPr lang="en-US" dirty="0"/>
          </a:p>
          <a:p>
            <a:r>
              <a:rPr lang="en-US" dirty="0" smtClean="0"/>
              <a:t>ABA Equal Justice conference  2018</a:t>
            </a:r>
            <a:endParaRPr lang="en-US" dirty="0"/>
          </a:p>
        </p:txBody>
      </p:sp>
    </p:spTree>
    <p:extLst>
      <p:ext uri="{BB962C8B-B14F-4D97-AF65-F5344CB8AC3E}">
        <p14:creationId xmlns:p14="http://schemas.microsoft.com/office/powerpoint/2010/main" val="118425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5F5F92-7ECF-4DB7-9818-9F362C3FC56C}"/>
              </a:ext>
            </a:extLst>
          </p:cNvPr>
          <p:cNvSpPr>
            <a:spLocks noGrp="1"/>
          </p:cNvSpPr>
          <p:nvPr>
            <p:ph type="title"/>
          </p:nvPr>
        </p:nvSpPr>
        <p:spPr/>
        <p:txBody>
          <a:bodyPr/>
          <a:lstStyle/>
          <a:p>
            <a:r>
              <a:rPr lang="en-US" dirty="0"/>
              <a:t>Focus On The Mission</a:t>
            </a:r>
          </a:p>
        </p:txBody>
      </p:sp>
      <p:sp>
        <p:nvSpPr>
          <p:cNvPr id="3" name="Content Placeholder 2">
            <a:extLst>
              <a:ext uri="{FF2B5EF4-FFF2-40B4-BE49-F238E27FC236}">
                <a16:creationId xmlns="" xmlns:a16="http://schemas.microsoft.com/office/drawing/2014/main" id="{E163CDF6-AF4F-4ED7-8AF3-B34D4A5D5E32}"/>
              </a:ext>
            </a:extLst>
          </p:cNvPr>
          <p:cNvSpPr>
            <a:spLocks noGrp="1"/>
          </p:cNvSpPr>
          <p:nvPr>
            <p:ph idx="1"/>
          </p:nvPr>
        </p:nvSpPr>
        <p:spPr/>
        <p:txBody>
          <a:bodyPr/>
          <a:lstStyle/>
          <a:p>
            <a:r>
              <a:rPr lang="en-US" dirty="0"/>
              <a:t>Don’t let money dissuade you from starting a clinic</a:t>
            </a:r>
          </a:p>
          <a:p>
            <a:pPr lvl="1"/>
            <a:r>
              <a:rPr lang="en-US" sz="1800" dirty="0"/>
              <a:t>This is really pretty cheap to put on compared to other sorts of legal clinics</a:t>
            </a:r>
          </a:p>
          <a:p>
            <a:pPr lvl="1"/>
            <a:r>
              <a:rPr lang="en-US" sz="1800" dirty="0"/>
              <a:t>Find a donor or two who would be willing to jump in on occasion</a:t>
            </a:r>
          </a:p>
          <a:p>
            <a:r>
              <a:rPr lang="en-US" dirty="0"/>
              <a:t>Don’t Be Afraid To Give Credit Where Credit Is Due</a:t>
            </a:r>
          </a:p>
          <a:p>
            <a:pPr lvl="1"/>
            <a:r>
              <a:rPr lang="en-US" sz="1800" dirty="0"/>
              <a:t>There is nothing wrong with someone wanting to be acknowledged for their good works</a:t>
            </a:r>
          </a:p>
          <a:p>
            <a:pPr lvl="1"/>
            <a:r>
              <a:rPr lang="en-US" sz="1800" dirty="0"/>
              <a:t>We tend to compete for funding, kudos, jobs – that can harm the mission </a:t>
            </a:r>
          </a:p>
          <a:p>
            <a:pPr marL="457200" lvl="1" indent="0">
              <a:buNone/>
            </a:pPr>
            <a:endParaRPr lang="en-US" dirty="0"/>
          </a:p>
        </p:txBody>
      </p:sp>
      <p:sp>
        <p:nvSpPr>
          <p:cNvPr id="4" name="Slide Number Placeholder 3">
            <a:extLst>
              <a:ext uri="{FF2B5EF4-FFF2-40B4-BE49-F238E27FC236}">
                <a16:creationId xmlns="" xmlns:a16="http://schemas.microsoft.com/office/drawing/2014/main" id="{D60761C5-C7E7-4531-BDE6-4B57589CAB08}"/>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20012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0F2C60-E0AC-4E59-88B1-AB8C51A78475}"/>
              </a:ext>
            </a:extLst>
          </p:cNvPr>
          <p:cNvSpPr>
            <a:spLocks noGrp="1"/>
          </p:cNvSpPr>
          <p:nvPr>
            <p:ph type="title"/>
          </p:nvPr>
        </p:nvSpPr>
        <p:spPr/>
        <p:txBody>
          <a:bodyPr/>
          <a:lstStyle/>
          <a:p>
            <a:r>
              <a:rPr lang="en-US" dirty="0"/>
              <a:t>Where we are headed…</a:t>
            </a:r>
          </a:p>
        </p:txBody>
      </p:sp>
      <p:sp>
        <p:nvSpPr>
          <p:cNvPr id="3" name="Content Placeholder 2">
            <a:extLst>
              <a:ext uri="{FF2B5EF4-FFF2-40B4-BE49-F238E27FC236}">
                <a16:creationId xmlns="" xmlns:a16="http://schemas.microsoft.com/office/drawing/2014/main" id="{EA6DBB38-E8C8-4605-BE27-3A751E3655EC}"/>
              </a:ext>
            </a:extLst>
          </p:cNvPr>
          <p:cNvSpPr>
            <a:spLocks noGrp="1"/>
          </p:cNvSpPr>
          <p:nvPr>
            <p:ph idx="1"/>
          </p:nvPr>
        </p:nvSpPr>
        <p:spPr/>
        <p:txBody>
          <a:bodyPr>
            <a:normAutofit lnSpcReduction="10000"/>
          </a:bodyPr>
          <a:lstStyle/>
          <a:p>
            <a:pPr lvl="1"/>
            <a:r>
              <a:rPr lang="en-US" dirty="0"/>
              <a:t>We began in Orange County, </a:t>
            </a:r>
            <a:r>
              <a:rPr lang="en-US" dirty="0" smtClean="0"/>
              <a:t>California </a:t>
            </a:r>
            <a:r>
              <a:rPr lang="en-US" dirty="0"/>
              <a:t>in partnership with U.C. Irvine School Of </a:t>
            </a:r>
            <a:r>
              <a:rPr lang="en-US" dirty="0" smtClean="0"/>
              <a:t>Law, The Private Bar and the Orange County LGBT </a:t>
            </a:r>
            <a:r>
              <a:rPr lang="en-US" dirty="0" smtClean="0"/>
              <a:t>Center. The Court based Self-Help Centers refer to the clinics and the Self-Help Attorneys volunteer on their own time.</a:t>
            </a:r>
            <a:endParaRPr lang="en-US" dirty="0"/>
          </a:p>
          <a:p>
            <a:pPr lvl="2"/>
            <a:r>
              <a:rPr lang="en-US" sz="1600" dirty="0"/>
              <a:t>We have exported our format to San Diego in partnership with University of San Diego SOL and the San Diego LGBT Center</a:t>
            </a:r>
          </a:p>
          <a:p>
            <a:pPr lvl="2"/>
            <a:r>
              <a:rPr lang="en-US" sz="1600" dirty="0"/>
              <a:t>We have partnered with U.C. Davis SOL and The Sacramento LGBT Center to launch a </a:t>
            </a:r>
            <a:r>
              <a:rPr lang="en-US" sz="1600" dirty="0" smtClean="0"/>
              <a:t>clinical </a:t>
            </a:r>
            <a:r>
              <a:rPr lang="en-US" sz="1600" dirty="0"/>
              <a:t>program in the fall of 2018</a:t>
            </a:r>
          </a:p>
          <a:p>
            <a:pPr lvl="1"/>
            <a:r>
              <a:rPr lang="en-US" dirty="0"/>
              <a:t>We also want to expand what we do by creating a pro bono panel to take actual cases  </a:t>
            </a:r>
          </a:p>
          <a:p>
            <a:pPr lvl="1"/>
            <a:r>
              <a:rPr lang="en-US" dirty="0"/>
              <a:t>We are looking to clone what we do in Seattle, Boston, and San Francisco (anywhere, really) but we want to share!</a:t>
            </a:r>
          </a:p>
          <a:p>
            <a:endParaRPr lang="en-US" dirty="0"/>
          </a:p>
        </p:txBody>
      </p:sp>
      <p:sp>
        <p:nvSpPr>
          <p:cNvPr id="4" name="Slide Number Placeholder 3">
            <a:extLst>
              <a:ext uri="{FF2B5EF4-FFF2-40B4-BE49-F238E27FC236}">
                <a16:creationId xmlns="" xmlns:a16="http://schemas.microsoft.com/office/drawing/2014/main" id="{5606D351-ABB7-4740-B3D0-1DC1EE245371}"/>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46018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81D927-75D6-4827-8E23-F793A4D71BC6}"/>
              </a:ext>
            </a:extLst>
          </p:cNvPr>
          <p:cNvSpPr>
            <a:spLocks noGrp="1"/>
          </p:cNvSpPr>
          <p:nvPr>
            <p:ph type="title"/>
          </p:nvPr>
        </p:nvSpPr>
        <p:spPr>
          <a:xfrm>
            <a:off x="1154953" y="973668"/>
            <a:ext cx="8984129" cy="706964"/>
          </a:xfrm>
        </p:spPr>
        <p:txBody>
          <a:bodyPr/>
          <a:lstStyle/>
          <a:p>
            <a:r>
              <a:rPr lang="en-US" dirty="0"/>
              <a:t>You Are MUCH Stronger Than You Know </a:t>
            </a:r>
          </a:p>
        </p:txBody>
      </p:sp>
      <p:sp>
        <p:nvSpPr>
          <p:cNvPr id="3" name="Content Placeholder 2">
            <a:extLst>
              <a:ext uri="{FF2B5EF4-FFF2-40B4-BE49-F238E27FC236}">
                <a16:creationId xmlns="" xmlns:a16="http://schemas.microsoft.com/office/drawing/2014/main" id="{078950F1-F10E-474F-AF8E-F4DD445A142F}"/>
              </a:ext>
            </a:extLst>
          </p:cNvPr>
          <p:cNvSpPr>
            <a:spLocks noGrp="1"/>
          </p:cNvSpPr>
          <p:nvPr>
            <p:ph idx="1"/>
          </p:nvPr>
        </p:nvSpPr>
        <p:spPr/>
        <p:txBody>
          <a:bodyPr/>
          <a:lstStyle/>
          <a:p>
            <a:pPr lvl="1"/>
            <a:r>
              <a:rPr lang="en-US" sz="2000" dirty="0"/>
              <a:t>This was a series of seemingly unconnected conversations that came together in a way we never anticipated</a:t>
            </a:r>
          </a:p>
          <a:p>
            <a:pPr lvl="1"/>
            <a:r>
              <a:rPr lang="en-US" sz="2000" dirty="0"/>
              <a:t>We are a bit gob-smacked by the way the project has been embraced</a:t>
            </a:r>
          </a:p>
          <a:p>
            <a:pPr lvl="1"/>
            <a:r>
              <a:rPr lang="en-US" sz="2000" dirty="0"/>
              <a:t>We have seen over 400 clients over 2.5 years</a:t>
            </a:r>
          </a:p>
          <a:p>
            <a:pPr lvl="1"/>
            <a:r>
              <a:rPr lang="en-US" sz="2000" dirty="0"/>
              <a:t>We wish we had some secret to how we did this, but the truth is we didn’t do anything others couldn’t do</a:t>
            </a:r>
          </a:p>
          <a:p>
            <a:endParaRPr lang="en-US" dirty="0"/>
          </a:p>
        </p:txBody>
      </p:sp>
      <p:sp>
        <p:nvSpPr>
          <p:cNvPr id="4" name="Slide Number Placeholder 3">
            <a:extLst>
              <a:ext uri="{FF2B5EF4-FFF2-40B4-BE49-F238E27FC236}">
                <a16:creationId xmlns="" xmlns:a16="http://schemas.microsoft.com/office/drawing/2014/main" id="{322F4D70-D5FA-467A-BD39-8FDC864DC6D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45377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8447EC-7A77-4AB4-8ECF-ED16CEA5E987}"/>
              </a:ext>
            </a:extLst>
          </p:cNvPr>
          <p:cNvSpPr>
            <a:spLocks noGrp="1"/>
          </p:cNvSpPr>
          <p:nvPr>
            <p:ph type="title"/>
          </p:nvPr>
        </p:nvSpPr>
        <p:spPr/>
        <p:txBody>
          <a:bodyPr/>
          <a:lstStyle/>
          <a:p>
            <a:r>
              <a:rPr lang="en-US" dirty="0"/>
              <a:t>Who To Contact For More Information</a:t>
            </a:r>
          </a:p>
        </p:txBody>
      </p:sp>
      <p:sp>
        <p:nvSpPr>
          <p:cNvPr id="3" name="Content Placeholder 2">
            <a:extLst>
              <a:ext uri="{FF2B5EF4-FFF2-40B4-BE49-F238E27FC236}">
                <a16:creationId xmlns="" xmlns:a16="http://schemas.microsoft.com/office/drawing/2014/main" id="{5166E994-2BCD-40A4-A2A2-6F980693D67B}"/>
              </a:ext>
            </a:extLst>
          </p:cNvPr>
          <p:cNvSpPr>
            <a:spLocks noGrp="1"/>
          </p:cNvSpPr>
          <p:nvPr>
            <p:ph sz="half" idx="1"/>
          </p:nvPr>
        </p:nvSpPr>
        <p:spPr>
          <a:xfrm>
            <a:off x="1154952" y="2634486"/>
            <a:ext cx="7117320" cy="3416301"/>
          </a:xfrm>
        </p:spPr>
        <p:txBody>
          <a:bodyPr>
            <a:normAutofit fontScale="70000" lnSpcReduction="20000"/>
          </a:bodyPr>
          <a:lstStyle/>
          <a:p>
            <a:pPr marL="0" indent="0">
              <a:buNone/>
            </a:pPr>
            <a:r>
              <a:rPr lang="en-US" dirty="0"/>
              <a:t>	</a:t>
            </a:r>
            <a:r>
              <a:rPr lang="en-US" sz="1700" dirty="0"/>
              <a:t>Maria Livingston				Dannie Cesena	</a:t>
            </a:r>
          </a:p>
          <a:p>
            <a:pPr marL="457200" lvl="1" indent="0">
              <a:buNone/>
            </a:pPr>
            <a:r>
              <a:rPr lang="en-US" sz="1700" dirty="0"/>
              <a:t>Orange Co. Superior Court		LGBT Health Care &amp; Transgender Services Coord.</a:t>
            </a:r>
          </a:p>
          <a:p>
            <a:pPr marL="457200" lvl="1" indent="0">
              <a:buNone/>
            </a:pPr>
            <a:r>
              <a:rPr lang="en-US" sz="1700" dirty="0"/>
              <a:t>Manager					LGBT Center OC</a:t>
            </a:r>
          </a:p>
          <a:p>
            <a:pPr marL="457200" lvl="1" indent="0">
              <a:buNone/>
            </a:pPr>
            <a:r>
              <a:rPr lang="en-US" sz="1700" dirty="0"/>
              <a:t>Self-Help Services				1605 N. Spurgeon St.</a:t>
            </a:r>
          </a:p>
          <a:p>
            <a:pPr marL="457200" lvl="1" indent="0">
              <a:buNone/>
            </a:pPr>
            <a:r>
              <a:rPr lang="en-US" sz="1700" dirty="0">
                <a:hlinkClick r:id="rId2"/>
              </a:rPr>
              <a:t>mlivingston@occourts.org</a:t>
            </a:r>
            <a:r>
              <a:rPr lang="en-US" sz="1700" dirty="0"/>
              <a:t>		Santa Ana, CA 92701</a:t>
            </a:r>
          </a:p>
          <a:p>
            <a:pPr marL="457200" lvl="1" indent="0">
              <a:buNone/>
            </a:pPr>
            <a:r>
              <a:rPr lang="en-US" sz="1700" dirty="0"/>
              <a:t>						(714) 953-5428, ext. 338</a:t>
            </a:r>
          </a:p>
          <a:p>
            <a:pPr marL="457200" lvl="1" indent="0">
              <a:buNone/>
            </a:pPr>
            <a:r>
              <a:rPr lang="en-US" sz="1700" dirty="0"/>
              <a:t>Stephen T. Hicklin			</a:t>
            </a:r>
            <a:r>
              <a:rPr lang="en-US" sz="1700"/>
              <a:t>	dannie</a:t>
            </a:r>
            <a:r>
              <a:rPr lang="en-US" sz="1700" dirty="0"/>
              <a:t>.cesena@lgbtcenteroc.org</a:t>
            </a:r>
          </a:p>
          <a:p>
            <a:pPr marL="457200" lvl="1" indent="0">
              <a:buNone/>
            </a:pPr>
            <a:r>
              <a:rPr lang="en-US" sz="1700" dirty="0"/>
              <a:t>The Hicklin Firm</a:t>
            </a:r>
          </a:p>
          <a:p>
            <a:pPr marL="457200" lvl="1" indent="0">
              <a:buNone/>
            </a:pPr>
            <a:r>
              <a:rPr lang="en-US" sz="1700" dirty="0"/>
              <a:t>440 W. First Street, Suite 205</a:t>
            </a:r>
          </a:p>
          <a:p>
            <a:pPr marL="457200" lvl="1" indent="0">
              <a:buNone/>
            </a:pPr>
            <a:r>
              <a:rPr lang="en-US" sz="1700" dirty="0"/>
              <a:t>Tustin, CA 92780</a:t>
            </a:r>
          </a:p>
          <a:p>
            <a:pPr marL="457200" lvl="1" indent="0">
              <a:buNone/>
            </a:pPr>
            <a:r>
              <a:rPr lang="en-US" sz="1700" dirty="0"/>
              <a:t>(949) 355-3969</a:t>
            </a:r>
          </a:p>
          <a:p>
            <a:pPr marL="457200" lvl="1" indent="0">
              <a:buNone/>
            </a:pPr>
            <a:r>
              <a:rPr lang="en-US" sz="1700" dirty="0"/>
              <a:t>shicklin33@gmail.com</a:t>
            </a:r>
          </a:p>
          <a:p>
            <a:pPr marL="457200" lvl="1" indent="0">
              <a:buNone/>
            </a:pPr>
            <a:endParaRPr lang="en-US" dirty="0"/>
          </a:p>
        </p:txBody>
      </p:sp>
      <p:sp>
        <p:nvSpPr>
          <p:cNvPr id="4" name="Content Placeholder 3">
            <a:extLst>
              <a:ext uri="{FF2B5EF4-FFF2-40B4-BE49-F238E27FC236}">
                <a16:creationId xmlns="" xmlns:a16="http://schemas.microsoft.com/office/drawing/2014/main" id="{64FE6027-427C-4E3F-9CBC-3D5B79F0E62C}"/>
              </a:ext>
            </a:extLst>
          </p:cNvPr>
          <p:cNvSpPr>
            <a:spLocks noGrp="1"/>
          </p:cNvSpPr>
          <p:nvPr>
            <p:ph sz="half" idx="2"/>
          </p:nvPr>
        </p:nvSpPr>
        <p:spPr>
          <a:xfrm>
            <a:off x="8168640" y="2603500"/>
            <a:ext cx="2865231" cy="3416300"/>
          </a:xfrm>
        </p:spPr>
        <p:txBody>
          <a:bodyPr>
            <a:noAutofit/>
          </a:bodyPr>
          <a:lstStyle/>
          <a:p>
            <a:pPr marL="0" indent="0">
              <a:buNone/>
            </a:pPr>
            <a:r>
              <a:rPr lang="en-US" sz="1200" dirty="0"/>
              <a:t>Anna Strasburg Davis</a:t>
            </a:r>
          </a:p>
          <a:p>
            <a:pPr marL="0" indent="0">
              <a:buNone/>
            </a:pPr>
            <a:r>
              <a:rPr lang="en-US" sz="1200" dirty="0"/>
              <a:t>Director of Pro Bono Programs</a:t>
            </a:r>
          </a:p>
          <a:p>
            <a:pPr marL="0" indent="0">
              <a:buNone/>
            </a:pPr>
            <a:r>
              <a:rPr lang="en-US" sz="1200" dirty="0"/>
              <a:t>UC Irvine School of Law</a:t>
            </a:r>
          </a:p>
          <a:p>
            <a:pPr marL="0" indent="0">
              <a:buNone/>
            </a:pPr>
            <a:r>
              <a:rPr lang="en-US" sz="1200" dirty="0">
                <a:hlinkClick r:id="rId3"/>
              </a:rPr>
              <a:t>adavis@law.uci.edu</a:t>
            </a:r>
            <a:endParaRPr lang="en-US" sz="1200" dirty="0"/>
          </a:p>
          <a:p>
            <a:pPr marL="0" indent="0">
              <a:buNone/>
            </a:pPr>
            <a:r>
              <a:rPr lang="en-US" sz="1200" dirty="0"/>
              <a:t>(949) 824-2026</a:t>
            </a:r>
          </a:p>
          <a:p>
            <a:endParaRPr lang="en-US" sz="1200" dirty="0"/>
          </a:p>
          <a:p>
            <a:pPr marL="0" indent="0">
              <a:buNone/>
            </a:pPr>
            <a:r>
              <a:rPr lang="en-US" sz="1200" dirty="0"/>
              <a:t>Jordan Aiken</a:t>
            </a:r>
          </a:p>
          <a:p>
            <a:pPr marL="0" indent="0">
              <a:buNone/>
            </a:pPr>
            <a:r>
              <a:rPr lang="en-US" sz="1200" dirty="0" err="1"/>
              <a:t>BetTzedek</a:t>
            </a:r>
            <a:endParaRPr lang="en-US" sz="1200" dirty="0"/>
          </a:p>
          <a:p>
            <a:pPr marL="0" indent="0">
              <a:buNone/>
            </a:pPr>
            <a:r>
              <a:rPr lang="en-US" sz="1200" dirty="0"/>
              <a:t>3250 Wilshire Blvd., 13</a:t>
            </a:r>
            <a:r>
              <a:rPr lang="en-US" sz="1200" baseline="30000" dirty="0"/>
              <a:t>th</a:t>
            </a:r>
            <a:r>
              <a:rPr lang="en-US" sz="1200" dirty="0"/>
              <a:t> Floor</a:t>
            </a:r>
          </a:p>
          <a:p>
            <a:pPr marL="0" indent="0">
              <a:buNone/>
            </a:pPr>
            <a:r>
              <a:rPr lang="en-US" sz="1200" dirty="0"/>
              <a:t>Los Angeles, CA 90010-1577</a:t>
            </a:r>
          </a:p>
          <a:p>
            <a:pPr marL="0" indent="0">
              <a:buNone/>
            </a:pPr>
            <a:r>
              <a:rPr lang="en-US" sz="1200" dirty="0"/>
              <a:t>(323) 549-5894</a:t>
            </a:r>
          </a:p>
          <a:p>
            <a:pPr marL="0" indent="0">
              <a:buNone/>
            </a:pPr>
            <a:r>
              <a:rPr lang="en-US" sz="1200" dirty="0"/>
              <a:t>jaiken@bettzedek.org</a:t>
            </a:r>
          </a:p>
        </p:txBody>
      </p:sp>
      <p:sp>
        <p:nvSpPr>
          <p:cNvPr id="5" name="Slide Number Placeholder 4">
            <a:extLst>
              <a:ext uri="{FF2B5EF4-FFF2-40B4-BE49-F238E27FC236}">
                <a16:creationId xmlns="" xmlns:a16="http://schemas.microsoft.com/office/drawing/2014/main" id="{E6C367BE-D786-4EAF-9EFE-04F75C5B4381}"/>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88753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5CC491-F446-4BE0-97CB-6C1A41A969D6}"/>
              </a:ext>
            </a:extLst>
          </p:cNvPr>
          <p:cNvSpPr>
            <a:spLocks noGrp="1"/>
          </p:cNvSpPr>
          <p:nvPr>
            <p:ph type="title"/>
          </p:nvPr>
        </p:nvSpPr>
        <p:spPr/>
        <p:txBody>
          <a:bodyPr/>
          <a:lstStyle/>
          <a:p>
            <a:r>
              <a:rPr lang="en-US" dirty="0"/>
              <a:t>Why Now Is The Right Time</a:t>
            </a:r>
          </a:p>
        </p:txBody>
      </p:sp>
      <p:sp>
        <p:nvSpPr>
          <p:cNvPr id="3" name="Content Placeholder 2">
            <a:extLst>
              <a:ext uri="{FF2B5EF4-FFF2-40B4-BE49-F238E27FC236}">
                <a16:creationId xmlns="" xmlns:a16="http://schemas.microsoft.com/office/drawing/2014/main" id="{E592ECA1-612D-4A95-AB9D-349F024C34BD}"/>
              </a:ext>
            </a:extLst>
          </p:cNvPr>
          <p:cNvSpPr>
            <a:spLocks noGrp="1"/>
          </p:cNvSpPr>
          <p:nvPr>
            <p:ph idx="1"/>
          </p:nvPr>
        </p:nvSpPr>
        <p:spPr/>
        <p:txBody>
          <a:bodyPr/>
          <a:lstStyle/>
          <a:p>
            <a:pPr lvl="1"/>
            <a:endParaRPr lang="en-US" dirty="0" smtClean="0"/>
          </a:p>
          <a:p>
            <a:pPr lvl="1"/>
            <a:r>
              <a:rPr lang="en-US" sz="2800" dirty="0" smtClean="0"/>
              <a:t>We </a:t>
            </a:r>
            <a:r>
              <a:rPr lang="en-US" sz="2800" dirty="0"/>
              <a:t>started developing our plan in February of 2015; </a:t>
            </a:r>
            <a:endParaRPr lang="en-US" sz="2800" dirty="0" smtClean="0"/>
          </a:p>
          <a:p>
            <a:pPr lvl="1"/>
            <a:r>
              <a:rPr lang="en-US" sz="2800" dirty="0" smtClean="0"/>
              <a:t>Pro </a:t>
            </a:r>
            <a:r>
              <a:rPr lang="en-US" sz="2800" dirty="0"/>
              <a:t>bono projects are being embraced by students right now – there is a new sense of activism and dedication to public service</a:t>
            </a:r>
          </a:p>
          <a:p>
            <a:endParaRPr lang="en-US" sz="2800" dirty="0"/>
          </a:p>
        </p:txBody>
      </p:sp>
      <p:sp>
        <p:nvSpPr>
          <p:cNvPr id="4" name="Slide Number Placeholder 3">
            <a:extLst>
              <a:ext uri="{FF2B5EF4-FFF2-40B4-BE49-F238E27FC236}">
                <a16:creationId xmlns="" xmlns:a16="http://schemas.microsoft.com/office/drawing/2014/main" id="{67E3EC8B-9C3C-4581-BCB7-931089C2BF7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7305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354209-9832-4BF7-9455-92B32F03AA58}"/>
              </a:ext>
            </a:extLst>
          </p:cNvPr>
          <p:cNvSpPr>
            <a:spLocks noGrp="1"/>
          </p:cNvSpPr>
          <p:nvPr>
            <p:ph type="title"/>
          </p:nvPr>
        </p:nvSpPr>
        <p:spPr/>
        <p:txBody>
          <a:bodyPr/>
          <a:lstStyle/>
          <a:p>
            <a:r>
              <a:rPr lang="en-US" dirty="0"/>
              <a:t>How To Get Started </a:t>
            </a:r>
          </a:p>
        </p:txBody>
      </p:sp>
      <p:sp>
        <p:nvSpPr>
          <p:cNvPr id="3" name="Content Placeholder 2">
            <a:extLst>
              <a:ext uri="{FF2B5EF4-FFF2-40B4-BE49-F238E27FC236}">
                <a16:creationId xmlns="" xmlns:a16="http://schemas.microsoft.com/office/drawing/2014/main" id="{8587E14E-D17A-4497-A0CC-CB158A23D8EB}"/>
              </a:ext>
            </a:extLst>
          </p:cNvPr>
          <p:cNvSpPr>
            <a:spLocks noGrp="1"/>
          </p:cNvSpPr>
          <p:nvPr>
            <p:ph idx="1"/>
          </p:nvPr>
        </p:nvSpPr>
        <p:spPr>
          <a:xfrm>
            <a:off x="1154955" y="2432304"/>
            <a:ext cx="8761412" cy="3742944"/>
          </a:xfrm>
        </p:spPr>
        <p:txBody>
          <a:bodyPr>
            <a:normAutofit lnSpcReduction="10000"/>
          </a:bodyPr>
          <a:lstStyle/>
          <a:p>
            <a:r>
              <a:rPr lang="en-US" dirty="0"/>
              <a:t>Start conversations about the issues faced by the transgender population </a:t>
            </a:r>
          </a:p>
          <a:p>
            <a:r>
              <a:rPr lang="en-US" dirty="0"/>
              <a:t>Collect a core group of like-minded people willing to pitch in</a:t>
            </a:r>
          </a:p>
          <a:p>
            <a:pPr lvl="1"/>
            <a:r>
              <a:rPr lang="en-US" dirty="0"/>
              <a:t>This project began on one side by a simple conversation about a teenage girl who couldn’t get hands-on help to prepare and file a name change/gender marker change petition; she finally got that help at the Orange County Superior Court’s Self-Help Center, but that indicated a bigger issue  </a:t>
            </a:r>
          </a:p>
          <a:p>
            <a:pPr lvl="1"/>
            <a:r>
              <a:rPr lang="en-US" dirty="0"/>
              <a:t>On the other side, it began when two law students at UC Irvine </a:t>
            </a:r>
            <a:r>
              <a:rPr lang="en-US" dirty="0" smtClean="0"/>
              <a:t>Law School wanted </a:t>
            </a:r>
            <a:r>
              <a:rPr lang="en-US" dirty="0"/>
              <a:t>to take on a project like this</a:t>
            </a:r>
          </a:p>
          <a:p>
            <a:pPr lvl="1"/>
            <a:r>
              <a:rPr lang="en-US" dirty="0"/>
              <a:t>The connections were tenuous but they were there waiting to be made – and </a:t>
            </a:r>
            <a:r>
              <a:rPr lang="en-US" dirty="0" smtClean="0"/>
              <a:t>the members of the CALBAR Standing Committee on the Delivery of Legal Services (SCDLS) with the </a:t>
            </a:r>
            <a:r>
              <a:rPr lang="en-US" dirty="0" err="1" smtClean="0"/>
              <a:t>cataysts</a:t>
            </a:r>
            <a:endParaRPr lang="en-US" dirty="0"/>
          </a:p>
          <a:p>
            <a:pPr lvl="2"/>
            <a:r>
              <a:rPr lang="en-US" dirty="0"/>
              <a:t>Talk about these issues with like-minded people</a:t>
            </a:r>
          </a:p>
          <a:p>
            <a:pPr lvl="2"/>
            <a:r>
              <a:rPr lang="en-US" dirty="0"/>
              <a:t>Emphasize pro bono in your firms and law schools</a:t>
            </a:r>
          </a:p>
          <a:p>
            <a:pPr lvl="1"/>
            <a:endParaRPr lang="en-US" dirty="0"/>
          </a:p>
          <a:p>
            <a:pPr lvl="1"/>
            <a:endParaRPr lang="en-US" dirty="0"/>
          </a:p>
        </p:txBody>
      </p:sp>
      <p:sp>
        <p:nvSpPr>
          <p:cNvPr id="4" name="Slide Number Placeholder 3">
            <a:extLst>
              <a:ext uri="{FF2B5EF4-FFF2-40B4-BE49-F238E27FC236}">
                <a16:creationId xmlns="" xmlns:a16="http://schemas.microsoft.com/office/drawing/2014/main" id="{505E933E-D794-4DFF-9B51-96E2A9F5347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737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8F812F-E7F3-4CDB-AEDA-D66BBA38A653}"/>
              </a:ext>
            </a:extLst>
          </p:cNvPr>
          <p:cNvSpPr>
            <a:spLocks noGrp="1"/>
          </p:cNvSpPr>
          <p:nvPr>
            <p:ph type="title"/>
          </p:nvPr>
        </p:nvSpPr>
        <p:spPr/>
        <p:txBody>
          <a:bodyPr/>
          <a:lstStyle/>
          <a:p>
            <a:r>
              <a:rPr lang="en-US" dirty="0"/>
              <a:t>How To Get Started (cont.)</a:t>
            </a:r>
          </a:p>
        </p:txBody>
      </p:sp>
      <p:sp>
        <p:nvSpPr>
          <p:cNvPr id="3" name="Content Placeholder 2">
            <a:extLst>
              <a:ext uri="{FF2B5EF4-FFF2-40B4-BE49-F238E27FC236}">
                <a16:creationId xmlns="" xmlns:a16="http://schemas.microsoft.com/office/drawing/2014/main" id="{B8D828F2-E6B8-4AC6-ABCA-013ADF78427D}"/>
              </a:ext>
            </a:extLst>
          </p:cNvPr>
          <p:cNvSpPr>
            <a:spLocks noGrp="1"/>
          </p:cNvSpPr>
          <p:nvPr>
            <p:ph idx="1"/>
          </p:nvPr>
        </p:nvSpPr>
        <p:spPr/>
        <p:txBody>
          <a:bodyPr/>
          <a:lstStyle/>
          <a:p>
            <a:pPr lvl="1"/>
            <a:r>
              <a:rPr lang="en-US" sz="1800" dirty="0"/>
              <a:t>Collaborate and use the incredible resources developed by organizations who have been doing this work for decades</a:t>
            </a:r>
          </a:p>
          <a:p>
            <a:pPr lvl="2"/>
            <a:r>
              <a:rPr lang="en-US" sz="1800" dirty="0"/>
              <a:t>Transgender Law Center (transgenderlawcenter.org) in San Francisco, Lambda Legal (lambdalegal.org) in New York, Atlanta and L.A., and National Center for Transgender Equality (transequality.org) </a:t>
            </a:r>
            <a:r>
              <a:rPr lang="en-US" sz="1800"/>
              <a:t>in Washington D.C., </a:t>
            </a:r>
            <a:r>
              <a:rPr lang="en-US" sz="1800" dirty="0"/>
              <a:t>among others, have developed phenomenal free resources which are available online</a:t>
            </a:r>
          </a:p>
          <a:p>
            <a:pPr lvl="2"/>
            <a:r>
              <a:rPr lang="en-US" sz="1800" dirty="0"/>
              <a:t>Don’t feel pressured to re-create the wheel</a:t>
            </a:r>
          </a:p>
          <a:p>
            <a:endParaRPr lang="en-US" dirty="0"/>
          </a:p>
        </p:txBody>
      </p:sp>
      <p:sp>
        <p:nvSpPr>
          <p:cNvPr id="4" name="Slide Number Placeholder 3">
            <a:extLst>
              <a:ext uri="{FF2B5EF4-FFF2-40B4-BE49-F238E27FC236}">
                <a16:creationId xmlns="" xmlns:a16="http://schemas.microsoft.com/office/drawing/2014/main" id="{0BF291D2-AB7A-4B05-A51E-CCFF0349F96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8686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7C8B59-57E5-46FA-AC75-EFC06479776D}"/>
              </a:ext>
            </a:extLst>
          </p:cNvPr>
          <p:cNvSpPr>
            <a:spLocks noGrp="1"/>
          </p:cNvSpPr>
          <p:nvPr>
            <p:ph type="title"/>
          </p:nvPr>
        </p:nvSpPr>
        <p:spPr/>
        <p:txBody>
          <a:bodyPr/>
          <a:lstStyle/>
          <a:p>
            <a:r>
              <a:rPr lang="en-US" dirty="0"/>
              <a:t>Be Patient! Let The Project Develop </a:t>
            </a:r>
          </a:p>
        </p:txBody>
      </p:sp>
      <p:sp>
        <p:nvSpPr>
          <p:cNvPr id="3" name="Content Placeholder 2">
            <a:extLst>
              <a:ext uri="{FF2B5EF4-FFF2-40B4-BE49-F238E27FC236}">
                <a16:creationId xmlns="" xmlns:a16="http://schemas.microsoft.com/office/drawing/2014/main" id="{B1E0E4A9-19C8-4AE5-8CEF-071001119837}"/>
              </a:ext>
            </a:extLst>
          </p:cNvPr>
          <p:cNvSpPr>
            <a:spLocks noGrp="1"/>
          </p:cNvSpPr>
          <p:nvPr>
            <p:ph idx="1"/>
          </p:nvPr>
        </p:nvSpPr>
        <p:spPr/>
        <p:txBody>
          <a:bodyPr/>
          <a:lstStyle/>
          <a:p>
            <a:pPr lvl="1"/>
            <a:r>
              <a:rPr lang="en-US" sz="2000" dirty="0"/>
              <a:t>We started planning in February of 2015</a:t>
            </a:r>
          </a:p>
          <a:p>
            <a:pPr lvl="1"/>
            <a:r>
              <a:rPr lang="en-US" sz="2000" dirty="0"/>
              <a:t>Our first clinic took place in October of 2015, and that was really fast!</a:t>
            </a:r>
          </a:p>
          <a:p>
            <a:pPr lvl="1"/>
            <a:r>
              <a:rPr lang="en-US" sz="2000" dirty="0"/>
              <a:t>There were several times when one of the constituent parts wanted to break off</a:t>
            </a:r>
          </a:p>
          <a:p>
            <a:pPr lvl="1"/>
            <a:r>
              <a:rPr lang="en-US" sz="2000" dirty="0"/>
              <a:t>It is better to scale up one program to meet a need than to build two which compete</a:t>
            </a:r>
          </a:p>
          <a:p>
            <a:endParaRPr lang="en-US" dirty="0"/>
          </a:p>
        </p:txBody>
      </p:sp>
      <p:sp>
        <p:nvSpPr>
          <p:cNvPr id="4" name="Slide Number Placeholder 3">
            <a:extLst>
              <a:ext uri="{FF2B5EF4-FFF2-40B4-BE49-F238E27FC236}">
                <a16:creationId xmlns="" xmlns:a16="http://schemas.microsoft.com/office/drawing/2014/main" id="{BAB056EA-B8E5-429A-B074-939DE1655F7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8207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6BC2A9-53B4-4C6A-8DBD-73B71403D718}"/>
              </a:ext>
            </a:extLst>
          </p:cNvPr>
          <p:cNvSpPr>
            <a:spLocks noGrp="1"/>
          </p:cNvSpPr>
          <p:nvPr>
            <p:ph type="title"/>
          </p:nvPr>
        </p:nvSpPr>
        <p:spPr/>
        <p:txBody>
          <a:bodyPr/>
          <a:lstStyle/>
          <a:p>
            <a:r>
              <a:rPr lang="en-US" dirty="0"/>
              <a:t>Start Off Small And Scale Up </a:t>
            </a:r>
          </a:p>
        </p:txBody>
      </p:sp>
      <p:sp>
        <p:nvSpPr>
          <p:cNvPr id="3" name="Content Placeholder 2">
            <a:extLst>
              <a:ext uri="{FF2B5EF4-FFF2-40B4-BE49-F238E27FC236}">
                <a16:creationId xmlns="" xmlns:a16="http://schemas.microsoft.com/office/drawing/2014/main" id="{4B2D61FC-5184-45C9-A79F-A6193601E870}"/>
              </a:ext>
            </a:extLst>
          </p:cNvPr>
          <p:cNvSpPr>
            <a:spLocks noGrp="1"/>
          </p:cNvSpPr>
          <p:nvPr>
            <p:ph idx="1"/>
          </p:nvPr>
        </p:nvSpPr>
        <p:spPr/>
        <p:txBody>
          <a:bodyPr>
            <a:normAutofit/>
          </a:bodyPr>
          <a:lstStyle/>
          <a:p>
            <a:pPr lvl="1"/>
            <a:r>
              <a:rPr lang="en-US" sz="1400" dirty="0"/>
              <a:t>Name and gender marker changes are a great place to begin </a:t>
            </a:r>
          </a:p>
          <a:p>
            <a:pPr lvl="2"/>
            <a:r>
              <a:rPr lang="en-US" dirty="0"/>
              <a:t>Having correct ID documents allows for travel, voting, etc.</a:t>
            </a:r>
          </a:p>
          <a:p>
            <a:pPr lvl="2"/>
            <a:r>
              <a:rPr lang="en-US" dirty="0"/>
              <a:t>It can help reduce employment and housing discrimination, hate crimes, and violence</a:t>
            </a:r>
          </a:p>
          <a:p>
            <a:pPr lvl="2"/>
            <a:r>
              <a:rPr lang="en-US" dirty="0"/>
              <a:t>Some barriers to petitioning for a legal name and gender marker include: misinformation about requirements, cost, and complexity – up to 70% of transgender people do not take this step </a:t>
            </a:r>
          </a:p>
          <a:p>
            <a:pPr lvl="2"/>
            <a:r>
              <a:rPr lang="en-US" dirty="0"/>
              <a:t>Be aware of some of the barriers folks still face, even with updated laws in CA (still told folks are required to publish, etc.). You can help dismantle and overcome some of these barriers!</a:t>
            </a:r>
          </a:p>
          <a:p>
            <a:pPr marL="457200" lvl="1" indent="0">
              <a:buNone/>
            </a:pPr>
            <a:endParaRPr lang="en-US" sz="1400" dirty="0"/>
          </a:p>
        </p:txBody>
      </p:sp>
      <p:sp>
        <p:nvSpPr>
          <p:cNvPr id="4" name="Slide Number Placeholder 3">
            <a:extLst>
              <a:ext uri="{FF2B5EF4-FFF2-40B4-BE49-F238E27FC236}">
                <a16:creationId xmlns="" xmlns:a16="http://schemas.microsoft.com/office/drawing/2014/main" id="{E0E34D4E-CCF8-47D6-A0EE-6CEB55EF9AA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88539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A93E7-7721-4D3D-BFAC-E8A9DF04FAAE}"/>
              </a:ext>
            </a:extLst>
          </p:cNvPr>
          <p:cNvSpPr>
            <a:spLocks noGrp="1"/>
          </p:cNvSpPr>
          <p:nvPr>
            <p:ph type="title"/>
          </p:nvPr>
        </p:nvSpPr>
        <p:spPr/>
        <p:txBody>
          <a:bodyPr/>
          <a:lstStyle/>
          <a:p>
            <a:r>
              <a:rPr lang="en-US" dirty="0"/>
              <a:t>Start Off Small And Scale Up (cont.)</a:t>
            </a:r>
          </a:p>
        </p:txBody>
      </p:sp>
      <p:sp>
        <p:nvSpPr>
          <p:cNvPr id="3" name="Content Placeholder 2">
            <a:extLst>
              <a:ext uri="{FF2B5EF4-FFF2-40B4-BE49-F238E27FC236}">
                <a16:creationId xmlns="" xmlns:a16="http://schemas.microsoft.com/office/drawing/2014/main" id="{CC327567-66D2-4D9E-828A-CD00367191CB}"/>
              </a:ext>
            </a:extLst>
          </p:cNvPr>
          <p:cNvSpPr>
            <a:spLocks noGrp="1"/>
          </p:cNvSpPr>
          <p:nvPr>
            <p:ph idx="1"/>
          </p:nvPr>
        </p:nvSpPr>
        <p:spPr/>
        <p:txBody>
          <a:bodyPr>
            <a:normAutofit/>
          </a:bodyPr>
          <a:lstStyle/>
          <a:p>
            <a:pPr lvl="1"/>
            <a:r>
              <a:rPr lang="en-US" sz="1800" dirty="0"/>
              <a:t>Make sure </a:t>
            </a:r>
            <a:r>
              <a:rPr lang="en-US" sz="1800" dirty="0" smtClean="0"/>
              <a:t>to start with a needs </a:t>
            </a:r>
            <a:r>
              <a:rPr lang="en-US" sz="1800" dirty="0"/>
              <a:t>study </a:t>
            </a:r>
            <a:r>
              <a:rPr lang="en-US" sz="1800" dirty="0" smtClean="0"/>
              <a:t>–</a:t>
            </a:r>
          </a:p>
          <a:p>
            <a:pPr lvl="1"/>
            <a:r>
              <a:rPr lang="en-US" sz="1800" dirty="0" smtClean="0"/>
              <a:t>You </a:t>
            </a:r>
            <a:r>
              <a:rPr lang="en-US" sz="1800" dirty="0"/>
              <a:t>don’t want to ask students and lawyers to donate their time and then give them nothing to do</a:t>
            </a:r>
          </a:p>
          <a:p>
            <a:pPr lvl="2"/>
            <a:r>
              <a:rPr lang="en-US" sz="1800" dirty="0"/>
              <a:t>Best estimates are that there are 1.4 million transgender individuals in the country, but that number is going up fast!</a:t>
            </a:r>
          </a:p>
          <a:p>
            <a:pPr lvl="2"/>
            <a:r>
              <a:rPr lang="en-US" sz="1800" dirty="0"/>
              <a:t>Kids and their parents are coming to the clinic in large numbers</a:t>
            </a:r>
          </a:p>
          <a:p>
            <a:pPr lvl="2"/>
            <a:r>
              <a:rPr lang="en-US" sz="1800" dirty="0"/>
              <a:t>Generate interest by alerting doctors, medical clinics, and other providers of services to the transgender community that the service exists</a:t>
            </a:r>
          </a:p>
        </p:txBody>
      </p:sp>
      <p:sp>
        <p:nvSpPr>
          <p:cNvPr id="4" name="Slide Number Placeholder 3">
            <a:extLst>
              <a:ext uri="{FF2B5EF4-FFF2-40B4-BE49-F238E27FC236}">
                <a16:creationId xmlns="" xmlns:a16="http://schemas.microsoft.com/office/drawing/2014/main" id="{184E14AF-795D-49FA-AC9C-1CB8783DF8F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0913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805A94-2FFC-49E7-97A5-F582FFDD46C7}"/>
              </a:ext>
            </a:extLst>
          </p:cNvPr>
          <p:cNvSpPr>
            <a:spLocks noGrp="1"/>
          </p:cNvSpPr>
          <p:nvPr>
            <p:ph type="title"/>
          </p:nvPr>
        </p:nvSpPr>
        <p:spPr/>
        <p:txBody>
          <a:bodyPr/>
          <a:lstStyle/>
          <a:p>
            <a:r>
              <a:rPr lang="en-US" dirty="0"/>
              <a:t>Have A Community Partner!</a:t>
            </a:r>
          </a:p>
        </p:txBody>
      </p:sp>
      <p:sp>
        <p:nvSpPr>
          <p:cNvPr id="3" name="Content Placeholder 2">
            <a:extLst>
              <a:ext uri="{FF2B5EF4-FFF2-40B4-BE49-F238E27FC236}">
                <a16:creationId xmlns="" xmlns:a16="http://schemas.microsoft.com/office/drawing/2014/main" id="{B3ADEEF6-E794-4C65-8E74-B3353251C021}"/>
              </a:ext>
            </a:extLst>
          </p:cNvPr>
          <p:cNvSpPr>
            <a:spLocks noGrp="1"/>
          </p:cNvSpPr>
          <p:nvPr>
            <p:ph idx="1"/>
          </p:nvPr>
        </p:nvSpPr>
        <p:spPr/>
        <p:txBody>
          <a:bodyPr>
            <a:normAutofit/>
          </a:bodyPr>
          <a:lstStyle/>
          <a:p>
            <a:pPr lvl="2"/>
            <a:r>
              <a:rPr lang="en-US" sz="1800" dirty="0"/>
              <a:t>You MUST provide a safe environment for this population and for any insular population</a:t>
            </a:r>
          </a:p>
          <a:p>
            <a:pPr lvl="2"/>
            <a:r>
              <a:rPr lang="en-US" sz="1800" dirty="0" smtClean="0"/>
              <a:t>You </a:t>
            </a:r>
            <a:r>
              <a:rPr lang="en-US" sz="1800" dirty="0"/>
              <a:t>need a safe space as it is not safe for this population everywhere</a:t>
            </a:r>
          </a:p>
          <a:p>
            <a:pPr lvl="2"/>
            <a:r>
              <a:rPr lang="en-US" sz="1800" dirty="0"/>
              <a:t>You need credibility – pick an organization with a track record of service to the transgender </a:t>
            </a:r>
            <a:r>
              <a:rPr lang="en-US" sz="1800" dirty="0" smtClean="0"/>
              <a:t>community</a:t>
            </a:r>
            <a:endParaRPr lang="en-US" sz="1800" dirty="0"/>
          </a:p>
        </p:txBody>
      </p:sp>
      <p:sp>
        <p:nvSpPr>
          <p:cNvPr id="4" name="Slide Number Placeholder 3">
            <a:extLst>
              <a:ext uri="{FF2B5EF4-FFF2-40B4-BE49-F238E27FC236}">
                <a16:creationId xmlns="" xmlns:a16="http://schemas.microsoft.com/office/drawing/2014/main" id="{A14A348D-CD88-49E9-9871-7521CF0A530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46170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5BB1CC-C132-4E36-BC6B-FE0A19546DF9}"/>
              </a:ext>
            </a:extLst>
          </p:cNvPr>
          <p:cNvSpPr>
            <a:spLocks noGrp="1"/>
          </p:cNvSpPr>
          <p:nvPr>
            <p:ph type="title"/>
          </p:nvPr>
        </p:nvSpPr>
        <p:spPr/>
        <p:txBody>
          <a:bodyPr/>
          <a:lstStyle/>
          <a:p>
            <a:r>
              <a:rPr lang="en-US" dirty="0"/>
              <a:t>Include </a:t>
            </a:r>
            <a:r>
              <a:rPr lang="en-US" dirty="0" err="1"/>
              <a:t>Transpersons</a:t>
            </a:r>
            <a:r>
              <a:rPr lang="en-US" dirty="0"/>
              <a:t> In The Planning</a:t>
            </a:r>
          </a:p>
        </p:txBody>
      </p:sp>
      <p:sp>
        <p:nvSpPr>
          <p:cNvPr id="3" name="Content Placeholder 2">
            <a:extLst>
              <a:ext uri="{FF2B5EF4-FFF2-40B4-BE49-F238E27FC236}">
                <a16:creationId xmlns="" xmlns:a16="http://schemas.microsoft.com/office/drawing/2014/main" id="{17A61576-F865-41DB-B68C-404B3EC7849D}"/>
              </a:ext>
            </a:extLst>
          </p:cNvPr>
          <p:cNvSpPr>
            <a:spLocks noGrp="1"/>
          </p:cNvSpPr>
          <p:nvPr>
            <p:ph idx="1"/>
          </p:nvPr>
        </p:nvSpPr>
        <p:spPr/>
        <p:txBody>
          <a:bodyPr/>
          <a:lstStyle/>
          <a:p>
            <a:pPr lvl="0"/>
            <a:r>
              <a:rPr lang="en-US" dirty="0"/>
              <a:t>Allies shouldn’t do this without including the people they are trying to help in the planning</a:t>
            </a:r>
          </a:p>
          <a:p>
            <a:pPr lvl="0"/>
            <a:r>
              <a:rPr lang="en-US" dirty="0"/>
              <a:t>Leaders in the transgender rights movement are feeling like they have lost control of their own movement</a:t>
            </a:r>
          </a:p>
          <a:p>
            <a:r>
              <a:rPr lang="en-US" dirty="0"/>
              <a:t>This isn’t being salty – it reflects the reality that someone who is cisgender can’t fully understand the issues the way someone who is transgender does</a:t>
            </a:r>
          </a:p>
        </p:txBody>
      </p:sp>
      <p:sp>
        <p:nvSpPr>
          <p:cNvPr id="4" name="Slide Number Placeholder 3">
            <a:extLst>
              <a:ext uri="{FF2B5EF4-FFF2-40B4-BE49-F238E27FC236}">
                <a16:creationId xmlns="" xmlns:a16="http://schemas.microsoft.com/office/drawing/2014/main" id="{99C4B05E-4EAD-44FA-8979-67187D4558A8}"/>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241942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151</TotalTime>
  <Words>1018</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 Boardroom</vt:lpstr>
      <vt:lpstr>How To Start A Transgender Legal Clinic</vt:lpstr>
      <vt:lpstr>Why Now Is The Right Time</vt:lpstr>
      <vt:lpstr>How To Get Started </vt:lpstr>
      <vt:lpstr>How To Get Started (cont.)</vt:lpstr>
      <vt:lpstr>Be Patient! Let The Project Develop </vt:lpstr>
      <vt:lpstr>Start Off Small And Scale Up </vt:lpstr>
      <vt:lpstr>Start Off Small And Scale Up (cont.)</vt:lpstr>
      <vt:lpstr>Have A Community Partner!</vt:lpstr>
      <vt:lpstr>Include Transpersons In The Planning</vt:lpstr>
      <vt:lpstr>Focus On The Mission</vt:lpstr>
      <vt:lpstr>Where we are headed…</vt:lpstr>
      <vt:lpstr>You Are MUCH Stronger Than You Know </vt:lpstr>
      <vt:lpstr>Who To Contact 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Transgender Legal Clinic In Today’s Political Environment</dc:title>
  <dc:creator>Steve</dc:creator>
  <cp:lastModifiedBy>Maria Livingston</cp:lastModifiedBy>
  <cp:revision>17</cp:revision>
  <cp:lastPrinted>2018-04-21T20:36:55Z</cp:lastPrinted>
  <dcterms:created xsi:type="dcterms:W3CDTF">2018-04-20T19:42:37Z</dcterms:created>
  <dcterms:modified xsi:type="dcterms:W3CDTF">2018-07-13T23:21:41Z</dcterms:modified>
</cp:coreProperties>
</file>