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7"/>
  </p:notesMasterIdLst>
  <p:handoutMasterIdLst>
    <p:handoutMasterId r:id="rId68"/>
  </p:handoutMasterIdLst>
  <p:sldIdLst>
    <p:sldId id="367" r:id="rId2"/>
    <p:sldId id="366" r:id="rId3"/>
    <p:sldId id="340" r:id="rId4"/>
    <p:sldId id="295" r:id="rId5"/>
    <p:sldId id="365" r:id="rId6"/>
    <p:sldId id="362" r:id="rId7"/>
    <p:sldId id="363" r:id="rId8"/>
    <p:sldId id="346" r:id="rId9"/>
    <p:sldId id="364" r:id="rId10"/>
    <p:sldId id="297" r:id="rId11"/>
    <p:sldId id="334" r:id="rId12"/>
    <p:sldId id="335" r:id="rId13"/>
    <p:sldId id="336" r:id="rId14"/>
    <p:sldId id="298" r:id="rId15"/>
    <p:sldId id="263" r:id="rId16"/>
    <p:sldId id="302" r:id="rId17"/>
    <p:sldId id="264" r:id="rId18"/>
    <p:sldId id="265" r:id="rId19"/>
    <p:sldId id="368" r:id="rId20"/>
    <p:sldId id="268" r:id="rId21"/>
    <p:sldId id="361" r:id="rId22"/>
    <p:sldId id="369" r:id="rId23"/>
    <p:sldId id="270" r:id="rId24"/>
    <p:sldId id="271" r:id="rId25"/>
    <p:sldId id="370" r:id="rId26"/>
    <p:sldId id="272" r:id="rId27"/>
    <p:sldId id="273" r:id="rId28"/>
    <p:sldId id="306" r:id="rId29"/>
    <p:sldId id="274" r:id="rId30"/>
    <p:sldId id="275" r:id="rId31"/>
    <p:sldId id="373" r:id="rId32"/>
    <p:sldId id="374" r:id="rId33"/>
    <p:sldId id="308" r:id="rId34"/>
    <p:sldId id="279" r:id="rId35"/>
    <p:sldId id="280" r:id="rId36"/>
    <p:sldId id="353" r:id="rId37"/>
    <p:sldId id="354" r:id="rId38"/>
    <p:sldId id="355" r:id="rId39"/>
    <p:sldId id="299" r:id="rId40"/>
    <p:sldId id="281" r:id="rId41"/>
    <p:sldId id="309" r:id="rId42"/>
    <p:sldId id="282" r:id="rId43"/>
    <p:sldId id="310" r:id="rId44"/>
    <p:sldId id="372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00" r:id="rId53"/>
    <p:sldId id="319" r:id="rId54"/>
    <p:sldId id="375" r:id="rId55"/>
    <p:sldId id="321" r:id="rId56"/>
    <p:sldId id="322" r:id="rId57"/>
    <p:sldId id="324" r:id="rId58"/>
    <p:sldId id="348" r:id="rId59"/>
    <p:sldId id="349" r:id="rId60"/>
    <p:sldId id="301" r:id="rId61"/>
    <p:sldId id="325" r:id="rId62"/>
    <p:sldId id="326" r:id="rId63"/>
    <p:sldId id="327" r:id="rId64"/>
    <p:sldId id="357" r:id="rId65"/>
    <p:sldId id="341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>
        <p:scale>
          <a:sx n="80" d="100"/>
          <a:sy n="80" d="100"/>
        </p:scale>
        <p:origin x="-2520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C0FB4-BDC5-4529-A362-3DFA738AB1B6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CFABB-9E69-41AA-B44B-AF7BB28F79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37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1A4228-99AE-9748-A3C1-6CBFB240EBB7}" type="datetimeFigureOut">
              <a:rPr lang="en-US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B3B24A0-F4FD-FB42-A801-6B8C73B88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38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B24A0-F4FD-FB42-A801-6B8C73B8812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96E92-1426-E547-980B-A976B9D263FC}" type="datetimeFigureOut">
              <a:rPr lang="en-US" smtClean="0"/>
              <a:pPr>
                <a:defRPr/>
              </a:pPr>
              <a:t>7/28/2014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4E3F1-D305-6C48-9BDA-C6A88B8F65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893E3D-8707-5645-BCAA-754C367CDDA4}" type="datetimeFigureOut">
              <a:rPr lang="en-US" smtClean="0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64FD7-72D8-3648-B6DA-9778DCB7F2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2739B3-5B02-6E40-AB0C-084515BA5209}" type="datetimeFigureOut">
              <a:rPr lang="en-US" smtClean="0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FF0D6-017D-DA4C-9C48-99BA5A8A4C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9D79D-9BF7-B746-A588-0743129EB08A}" type="datetimeFigureOut">
              <a:rPr lang="en-US" smtClean="0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194FA-68C7-224F-865C-16AC12382C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622D3-E845-A04A-9671-6910216AF7B8}" type="datetimeFigureOut">
              <a:rPr lang="en-US" smtClean="0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728CF-8826-A74E-824A-7A645901A7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FF29D-8899-D544-86C4-87CD21159FD4}" type="datetimeFigureOut">
              <a:rPr lang="en-US" smtClean="0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50244-6666-6449-9472-1C6CFF84A1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24E6C4-323C-F248-A826-FA51B07279F8}" type="datetimeFigureOut">
              <a:rPr lang="en-US" smtClean="0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988BC-9FBE-644A-B3A5-9D0B9050C3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2543E-23C0-F841-8C96-6C7B295E7EEA}" type="datetimeFigureOut">
              <a:rPr lang="en-US" smtClean="0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A592F2-9803-F945-9D42-91781C4307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56DCD-2056-894B-BF45-DF4574BF33E8}" type="datetimeFigureOut">
              <a:rPr lang="en-US" smtClean="0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D8E27-4622-8941-BE48-1428E539AC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E0BFA3-704B-694B-9ABF-6FC6DA43B712}" type="datetimeFigureOut">
              <a:rPr lang="en-US" smtClean="0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A2520F99-8ECB-2843-ABDB-142250E0EB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0F2ADB17-3C7B-AC40-9E0E-103DE8196159}" type="datetimeFigureOut">
              <a:rPr lang="en-US" smtClean="0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9B30E-4005-1A40-A8EF-69AC0C1538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E6D7B2F-F588-2649-91BA-F75F897D7F0D}" type="datetimeFigureOut">
              <a:rPr lang="en-US" smtClean="0"/>
              <a:pPr>
                <a:defRPr/>
              </a:pPr>
              <a:t>7/28/2014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D803E63-4EA6-A547-8B6F-3C4525ECEC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png"/><Relationship Id="rId5" Type="http://schemas.openxmlformats.org/officeDocument/2006/relationships/image" Target="../media/image34.png"/><Relationship Id="rId4" Type="http://schemas.openxmlformats.org/officeDocument/2006/relationships/image" Target="../media/image3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1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371600" y="685800"/>
            <a:ext cx="1193661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Limited Conservatorship of the Person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Conservatorships are specifically designed for Developmentally Disabled Adults.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75040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7 powers for a Limited Conservatorship.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512403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up to you which of the 7 powers you want to ask for.  You can ask for some or all of them.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399" y="4572000"/>
            <a:ext cx="7239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up to the Judge to grant some, none, or all of the 7 powers that you request.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71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bate-cover-sheet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228600"/>
            <a:ext cx="4894262" cy="633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40386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Request to Waive Court Fees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89513" y="523875"/>
            <a:ext cx="1662112" cy="2286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>
          <a:xfrm flipV="1">
            <a:off x="2743200" y="638175"/>
            <a:ext cx="2246313" cy="1419225"/>
          </a:xfrm>
          <a:prstGeom prst="straightConnector1">
            <a:avLst/>
          </a:prstGeom>
          <a:ln w="127000"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72200" y="234563"/>
            <a:ext cx="4038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12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Page 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1 of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3517900"/>
            <a:ext cx="2134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Petitioner’s Name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0" y="3756025"/>
            <a:ext cx="2420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Petitioner’s Address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4050" y="4238625"/>
            <a:ext cx="221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Petitioner’s Phone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3200400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Court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1725" y="4635500"/>
            <a:ext cx="2447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Conservatee’s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Name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52322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4003101"/>
            <a:ext cx="628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City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038" y="4003101"/>
            <a:ext cx="781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Zip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0" y="52322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616 L 0 -0.796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4975225"/>
            <a:ext cx="9140825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 rot="3457622">
            <a:off x="1294232" y="896357"/>
            <a:ext cx="376419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 rot="3457622">
            <a:off x="1379961" y="1699191"/>
            <a:ext cx="365176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5442250"/>
            <a:ext cx="4636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 Name, </a:t>
            </a:r>
            <a:r>
              <a:rPr lang="en-US" sz="10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n-ea"/>
                <a:cs typeface="Arial" pitchFamily="34" charset="0"/>
              </a:rPr>
              <a:t>based upon income of proposed </a:t>
            </a:r>
            <a:r>
              <a:rPr lang="en-US" sz="100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n-ea"/>
                <a:cs typeface="Arial" pitchFamily="34" charset="0"/>
              </a:rPr>
              <a:t>conservatee</a:t>
            </a:r>
            <a:endParaRPr lang="en-US" sz="100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5231028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Date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47271" y="5420499"/>
            <a:ext cx="373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Petitioner Sign Here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0275"/>
            <a:ext cx="2190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2190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28875"/>
            <a:ext cx="2190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rot="3457622">
            <a:off x="3888326" y="1580128"/>
            <a:ext cx="365176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Down Arrow 13"/>
          <p:cNvSpPr/>
          <p:nvPr/>
        </p:nvSpPr>
        <p:spPr>
          <a:xfrm rot="3457622">
            <a:off x="5909097" y="1620508"/>
            <a:ext cx="365176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Down Arrow 14"/>
          <p:cNvSpPr/>
          <p:nvPr/>
        </p:nvSpPr>
        <p:spPr>
          <a:xfrm rot="7008308">
            <a:off x="2487497" y="2382658"/>
            <a:ext cx="365176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34000" y="52322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0" grpId="0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bate-cover-sheet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228600"/>
            <a:ext cx="4894262" cy="633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40386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Petition For Appointment of Probate Conservator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67200" y="2286000"/>
            <a:ext cx="1447800" cy="3048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429000" y="2438400"/>
            <a:ext cx="838200" cy="0"/>
          </a:xfrm>
          <a:prstGeom prst="straightConnector1">
            <a:avLst/>
          </a:prstGeom>
          <a:ln w="127000"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07711" y="251104"/>
            <a:ext cx="4038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12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6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07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311275"/>
            <a:ext cx="2134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Petitioner’s Name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511300"/>
            <a:ext cx="2420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Petitioner’s Address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1997075"/>
            <a:ext cx="221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Petitioner’s Phone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2346325"/>
            <a:ext cx="4229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Petitioner’s Name, </a:t>
            </a:r>
            <a:r>
              <a:rPr lang="en-US" sz="12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 in Pro Per (BT/XX)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2911475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Court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3749675"/>
            <a:ext cx="2447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Conservatee’s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Name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47850" y="5121275"/>
            <a:ext cx="2134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Petitioner’s Name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81150" y="5574268"/>
            <a:ext cx="2228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 Address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38275" y="5340350"/>
            <a:ext cx="3250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Conservator’s Name/Names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9000" y="5349875"/>
            <a:ext cx="1505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Petitioner’s </a:t>
            </a:r>
            <a:endParaRPr lang="en-US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Phone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" name="Down Arrow 17"/>
          <p:cNvSpPr/>
          <p:nvPr/>
        </p:nvSpPr>
        <p:spPr>
          <a:xfrm rot="3457622">
            <a:off x="3634184" y="4032794"/>
            <a:ext cx="405398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Down Arrow 18"/>
          <p:cNvSpPr/>
          <p:nvPr/>
        </p:nvSpPr>
        <p:spPr>
          <a:xfrm rot="3457622">
            <a:off x="975171" y="4287658"/>
            <a:ext cx="467592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Down Arrow 19"/>
          <p:cNvSpPr/>
          <p:nvPr/>
        </p:nvSpPr>
        <p:spPr>
          <a:xfrm rot="3457622">
            <a:off x="4873727" y="5488405"/>
            <a:ext cx="414397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473075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Page 1 of 7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17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833 L 0 -0.72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95800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 rot="3457622">
            <a:off x="1648513" y="1948105"/>
            <a:ext cx="521223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 rot="3457622">
            <a:off x="4343567" y="2149528"/>
            <a:ext cx="456866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 rot="3457622">
            <a:off x="1373610" y="4941750"/>
            <a:ext cx="392509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177800" y="3222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11175"/>
            <a:ext cx="9140825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501775"/>
            <a:ext cx="2447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Conservatee’s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Name</a:t>
            </a:r>
          </a:p>
        </p:txBody>
      </p:sp>
      <p:sp>
        <p:nvSpPr>
          <p:cNvPr id="6" name="Down Arrow 5"/>
          <p:cNvSpPr/>
          <p:nvPr/>
        </p:nvSpPr>
        <p:spPr>
          <a:xfrm rot="3457622" flipH="1" flipV="1">
            <a:off x="437046" y="1889254"/>
            <a:ext cx="456062" cy="75098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05125" y="4818618"/>
            <a:ext cx="2447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Conservatee’s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Name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5006975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1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Conservatee’s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Phone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0700" y="5045075"/>
            <a:ext cx="2733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Conservatee’s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Address</a:t>
            </a:r>
          </a:p>
        </p:txBody>
      </p:sp>
      <p:sp>
        <p:nvSpPr>
          <p:cNvPr id="15" name="Down Arrow 14"/>
          <p:cNvSpPr/>
          <p:nvPr/>
        </p:nvSpPr>
        <p:spPr>
          <a:xfrm rot="3457622" flipH="1" flipV="1">
            <a:off x="426363" y="2973935"/>
            <a:ext cx="444061" cy="7981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 rot="3457622" flipH="1" flipV="1">
            <a:off x="452741" y="5579233"/>
            <a:ext cx="379913" cy="77507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 rot="3457622">
            <a:off x="1591213" y="5221222"/>
            <a:ext cx="398976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 rot="3457622">
            <a:off x="2300513" y="5392978"/>
            <a:ext cx="36840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Page 2 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of 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7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/>
      <p:bldP spid="10" grpId="0"/>
      <p:bldP spid="15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88" y="511175"/>
            <a:ext cx="9140825" cy="11833225"/>
            <a:chOff x="1588" y="511175"/>
            <a:chExt cx="9140825" cy="118332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511175"/>
              <a:ext cx="9140825" cy="1183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011" y="7662862"/>
              <a:ext cx="3333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011" y="7848599"/>
              <a:ext cx="3333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425" y="7662862"/>
              <a:ext cx="3333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425" y="7848600"/>
              <a:ext cx="3333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010" y="8763000"/>
              <a:ext cx="3333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8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7 L 0 -0.01505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371600" y="685800"/>
            <a:ext cx="1193661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Limited Conservatorship of the Person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535668"/>
            <a:ext cx="5453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To fix the residence or specific dwelling of the person;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173069"/>
            <a:ext cx="7796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To have access to the confidential records and papers of the person, including,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not limited to, Regional Center documents and school records;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048000"/>
            <a:ext cx="8871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To consent or withhold consent to the marriage or the entrance into a registered domestic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partnership by the person;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3886200"/>
            <a:ext cx="46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To control the right of the person to contract;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419600"/>
            <a:ext cx="648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To give or withhold consent to medical treatment for the person;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953000"/>
            <a:ext cx="7086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To control the person’s social and sexual contacts and relationships; and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498068"/>
            <a:ext cx="5441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To make decisions concerning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person’s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616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182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 rot="16200000">
            <a:off x="533757" y="2546772"/>
            <a:ext cx="171449" cy="56430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43291" y="3705225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Petitioner’s </a:t>
            </a:r>
            <a:r>
              <a:rPr lang="en-US" b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relationship</a:t>
            </a:r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78" y="273059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95161"/>
            <a:ext cx="36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186"/>
            <a:ext cx="36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92286"/>
            <a:ext cx="36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85" y="273059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602685" y="22860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OR</a:t>
            </a:r>
            <a:endParaRPr lang="en-US" b="1" i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6" name="Down Arrow 25"/>
          <p:cNvSpPr/>
          <p:nvPr/>
        </p:nvSpPr>
        <p:spPr>
          <a:xfrm rot="2334622">
            <a:off x="2071453" y="2363114"/>
            <a:ext cx="251293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 rot="2334622">
            <a:off x="1335559" y="2362783"/>
            <a:ext cx="251293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Down Arrow 37"/>
          <p:cNvSpPr/>
          <p:nvPr/>
        </p:nvSpPr>
        <p:spPr>
          <a:xfrm rot="16200000">
            <a:off x="533758" y="2723073"/>
            <a:ext cx="171449" cy="56430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9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79" y="2906895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86" y="2906895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839385" y="311256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OR</a:t>
            </a:r>
            <a:endParaRPr lang="en-US" b="1" i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2" name="Down Arrow 41"/>
          <p:cNvSpPr/>
          <p:nvPr/>
        </p:nvSpPr>
        <p:spPr>
          <a:xfrm rot="7722958">
            <a:off x="2221815" y="2967520"/>
            <a:ext cx="251293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" name="Down Arrow 42"/>
          <p:cNvSpPr/>
          <p:nvPr/>
        </p:nvSpPr>
        <p:spPr>
          <a:xfrm rot="7800104">
            <a:off x="1590435" y="2985272"/>
            <a:ext cx="251293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Down Arrow 43"/>
          <p:cNvSpPr/>
          <p:nvPr/>
        </p:nvSpPr>
        <p:spPr>
          <a:xfrm rot="16200000">
            <a:off x="851322" y="2916139"/>
            <a:ext cx="171449" cy="56430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6200" y="3581400"/>
            <a:ext cx="6623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check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all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that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apply</a:t>
            </a:r>
            <a:endParaRPr lang="en-US" sz="1200" b="1" i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0176" y="3505200"/>
            <a:ext cx="48282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+mn-cs"/>
              </a:rPr>
              <a:t>[</a:t>
            </a:r>
          </a:p>
        </p:txBody>
      </p:sp>
      <p:pic>
        <p:nvPicPr>
          <p:cNvPr id="51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02" y="3832306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02" y="4389120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Down Arrow 52"/>
          <p:cNvSpPr/>
          <p:nvPr/>
        </p:nvSpPr>
        <p:spPr>
          <a:xfrm rot="4800533">
            <a:off x="3399771" y="1614550"/>
            <a:ext cx="187652" cy="392074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420403" y="3071487"/>
            <a:ext cx="22252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if box (7) is checked, fill in </a:t>
            </a:r>
          </a:p>
        </p:txBody>
      </p:sp>
      <p:pic>
        <p:nvPicPr>
          <p:cNvPr id="29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78" y="4010989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7429500" y="3175772"/>
            <a:ext cx="216192" cy="56430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25" grpId="0"/>
      <p:bldP spid="26" grpId="0" animBg="1"/>
      <p:bldP spid="27" grpId="0" animBg="1"/>
      <p:bldP spid="38" grpId="0" animBg="1"/>
      <p:bldP spid="41" grpId="0"/>
      <p:bldP spid="42" grpId="0" animBg="1"/>
      <p:bldP spid="43" grpId="0" animBg="1"/>
      <p:bldP spid="44" grpId="0" animBg="1"/>
      <p:bldP spid="45" grpId="0"/>
      <p:bldP spid="48" grpId="0"/>
      <p:bldP spid="53" grpId="0" animBg="1"/>
      <p:bldP spid="54" grpId="0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17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543800"/>
            <a:ext cx="3429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Page 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3 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of 7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82" y="2711023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82" y="2728739"/>
            <a:ext cx="310896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92209" y="2640830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Conservator’s relationship</a:t>
            </a:r>
            <a:endParaRPr lang="en-US" b="1" u="sng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Down Arrow 12"/>
          <p:cNvSpPr/>
          <p:nvPr/>
        </p:nvSpPr>
        <p:spPr>
          <a:xfrm rot="4395125">
            <a:off x="1839190" y="2229208"/>
            <a:ext cx="276035" cy="89170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" name="Down Arrow 15"/>
          <p:cNvSpPr/>
          <p:nvPr/>
        </p:nvSpPr>
        <p:spPr>
          <a:xfrm rot="16200000">
            <a:off x="124937" y="1862497"/>
            <a:ext cx="307509" cy="40498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 rot="18461235">
            <a:off x="5023590" y="2043336"/>
            <a:ext cx="276035" cy="89170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89351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Page 3 of 7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72575" cy="11887200"/>
            <a:chOff x="0" y="0"/>
            <a:chExt cx="9172575" cy="1188720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72575" cy="1188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872" y="2209800"/>
              <a:ext cx="32004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11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73334 L -2.5E-6 3.33333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9200"/>
            <a:ext cx="9172575" cy="1188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own Arrow 8"/>
          <p:cNvSpPr/>
          <p:nvPr/>
        </p:nvSpPr>
        <p:spPr>
          <a:xfrm rot="3457622">
            <a:off x="1357051" y="3984826"/>
            <a:ext cx="463802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17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Page 4 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of 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7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96" y="2262187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92417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860" y="327660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own Arrow 10"/>
          <p:cNvSpPr/>
          <p:nvPr/>
        </p:nvSpPr>
        <p:spPr>
          <a:xfrm rot="16200000">
            <a:off x="272629" y="2070522"/>
            <a:ext cx="171449" cy="56430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58" y="2286000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73808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wn Arrow 14"/>
          <p:cNvSpPr/>
          <p:nvPr/>
        </p:nvSpPr>
        <p:spPr>
          <a:xfrm rot="2334622">
            <a:off x="1810325" y="1886864"/>
            <a:ext cx="251293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 rot="2334622">
            <a:off x="1074431" y="1886533"/>
            <a:ext cx="251293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71600" y="17526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OR</a:t>
            </a:r>
            <a:endParaRPr lang="en-US" b="1" i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1" name="Down Arrow 20"/>
          <p:cNvSpPr/>
          <p:nvPr/>
        </p:nvSpPr>
        <p:spPr>
          <a:xfrm rot="16200000">
            <a:off x="272629" y="2732510"/>
            <a:ext cx="171449" cy="56430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2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7" y="2929700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924937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Down Arrow 23"/>
          <p:cNvSpPr/>
          <p:nvPr/>
        </p:nvSpPr>
        <p:spPr>
          <a:xfrm rot="2334622">
            <a:off x="3643077" y="2548520"/>
            <a:ext cx="251293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Down Arrow 24"/>
          <p:cNvSpPr/>
          <p:nvPr/>
        </p:nvSpPr>
        <p:spPr>
          <a:xfrm rot="2334622">
            <a:off x="1074431" y="2548521"/>
            <a:ext cx="251293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04694" y="2618511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OR</a:t>
            </a:r>
            <a:endParaRPr lang="en-US" b="1" i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7" name="Picture 2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99" y="3733800"/>
            <a:ext cx="31089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Down Arrow 27"/>
          <p:cNvSpPr/>
          <p:nvPr/>
        </p:nvSpPr>
        <p:spPr>
          <a:xfrm rot="16200000">
            <a:off x="272630" y="3108747"/>
            <a:ext cx="171449" cy="56430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486400" y="3272135"/>
            <a:ext cx="3369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If proposed </a:t>
            </a:r>
            <a:r>
              <a:rPr lang="en-US" sz="1200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conservatee</a:t>
            </a: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is able to complete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   an affidavit of voter registration, check “is”</a:t>
            </a:r>
            <a:endParaRPr lang="en-US" sz="1200" i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0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8" y="3294316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486400" y="3657600"/>
            <a:ext cx="33698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If proposed </a:t>
            </a:r>
            <a:r>
              <a:rPr lang="en-US" sz="1200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conservatee</a:t>
            </a: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is able to complete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   an affidavit of voter registration </a:t>
            </a:r>
            <a:r>
              <a:rPr lang="en-US" sz="1200" b="1" i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with help</a:t>
            </a: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   check “is” and see Attachment 4c</a:t>
            </a:r>
            <a:endParaRPr lang="en-US" sz="1200" i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95925" y="4218801"/>
            <a:ext cx="19463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If unable, check “is not”</a:t>
            </a:r>
            <a:endParaRPr lang="en-US" sz="1200" i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3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95" y="3294316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09600" y="3795325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OR</a:t>
            </a:r>
            <a:endParaRPr lang="en-US" sz="120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6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82" y="3752470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78" y="3933825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Down Arrow 39"/>
          <p:cNvSpPr/>
          <p:nvPr/>
        </p:nvSpPr>
        <p:spPr>
          <a:xfrm rot="5151597">
            <a:off x="3144597" y="2187123"/>
            <a:ext cx="211047" cy="33994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923484" y="3657600"/>
            <a:ext cx="17059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If (2) is checked, fill in:</a:t>
            </a:r>
          </a:p>
        </p:txBody>
      </p:sp>
      <p:sp>
        <p:nvSpPr>
          <p:cNvPr id="42" name="Down Arrow 41"/>
          <p:cNvSpPr/>
          <p:nvPr/>
        </p:nvSpPr>
        <p:spPr>
          <a:xfrm rot="16200000">
            <a:off x="394123" y="3728646"/>
            <a:ext cx="171449" cy="41190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904936" y="3914001"/>
            <a:ext cx="26388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birthdate when will turn 18 years-old</a:t>
            </a:r>
          </a:p>
        </p:txBody>
      </p:sp>
      <p:sp>
        <p:nvSpPr>
          <p:cNvPr id="45" name="Down Arrow 44"/>
          <p:cNvSpPr/>
          <p:nvPr/>
        </p:nvSpPr>
        <p:spPr>
          <a:xfrm rot="5400000">
            <a:off x="1368948" y="3391313"/>
            <a:ext cx="251148" cy="389979"/>
          </a:xfrm>
          <a:prstGeom prst="downArrow">
            <a:avLst>
              <a:gd name="adj1" fmla="val 23755"/>
              <a:gd name="adj2" fmla="val 5482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152043" y="308192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OR</a:t>
            </a:r>
            <a:endParaRPr lang="en-US" b="1" i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9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7" y="3297061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7" y="3296136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/>
      <p:bldP spid="21" grpId="0" animBg="1"/>
      <p:bldP spid="24" grpId="0" animBg="1"/>
      <p:bldP spid="25" grpId="0" animBg="1"/>
      <p:bldP spid="26" grpId="0"/>
      <p:bldP spid="28" grpId="0" animBg="1"/>
      <p:bldP spid="29" grpId="0"/>
      <p:bldP spid="29" grpId="1"/>
      <p:bldP spid="31" grpId="0"/>
      <p:bldP spid="31" grpId="1"/>
      <p:bldP spid="32" grpId="0"/>
      <p:bldP spid="32" grpId="1"/>
      <p:bldP spid="34" grpId="0"/>
      <p:bldP spid="40" grpId="0" animBg="1"/>
      <p:bldP spid="41" grpId="0"/>
      <p:bldP spid="42" grpId="0" animBg="1"/>
      <p:bldP spid="43" grpId="0"/>
      <p:bldP spid="45" grpId="0" animBg="1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143000"/>
          </a:xfrm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2111375"/>
            <a:ext cx="8229600" cy="4525963"/>
          </a:xfrm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511175"/>
            <a:ext cx="9144000" cy="11833225"/>
            <a:chOff x="0" y="511175"/>
            <a:chExt cx="9144000" cy="11833225"/>
          </a:xfrm>
        </p:grpSpPr>
        <p:pic>
          <p:nvPicPr>
            <p:cNvPr id="4" name="Picture 3" descr="feewaiver-1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1175"/>
              <a:ext cx="9144000" cy="1183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960" y="2258568"/>
              <a:ext cx="32004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009" y="2916936"/>
              <a:ext cx="32004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2768" y="3276600"/>
              <a:ext cx="32004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728" y="3733800"/>
              <a:ext cx="32004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63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72222 L 0 -3.33333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182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2209800"/>
            <a:ext cx="7539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A paragraph describing why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conservatee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needs a conservatorship.</a:t>
            </a:r>
          </a:p>
        </p:txBody>
      </p:sp>
      <p:sp>
        <p:nvSpPr>
          <p:cNvPr id="6" name="Down Arrow 5"/>
          <p:cNvSpPr/>
          <p:nvPr/>
        </p:nvSpPr>
        <p:spPr>
          <a:xfrm rot="3457622">
            <a:off x="1648121" y="1093787"/>
            <a:ext cx="438004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3457622">
            <a:off x="5686719" y="1303363"/>
            <a:ext cx="438004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17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Page 5 of 7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17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833 L 0 -0.72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182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 rot="3457622">
            <a:off x="3048134" y="1674800"/>
            <a:ext cx="400588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3457622">
            <a:off x="1357071" y="1274982"/>
            <a:ext cx="463711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371600" y="685800"/>
            <a:ext cx="1193661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Today’s Presentation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35668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purpose of today’s presentation is to make sure that all of the information on your forms is true and correct.</a:t>
            </a:r>
            <a:endParaRPr lang="en-US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236220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following slides show a 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completed petition.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895600"/>
            <a:ext cx="75438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boxes checked on the sample petition are </a:t>
            </a: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necessarily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same ones that will be checked on your petition.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3677960"/>
            <a:ext cx="76962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review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draft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petition carefully, and make sure that you understand why boxes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or were not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4495800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any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boxes on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petition are not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any questions, please ask for help.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2" grpId="0"/>
      <p:bldP spid="3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17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Page 6 of 7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20980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2209799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210175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019800"/>
            <a:ext cx="333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Down Arrow 18"/>
          <p:cNvSpPr/>
          <p:nvPr/>
        </p:nvSpPr>
        <p:spPr>
          <a:xfrm rot="16200000">
            <a:off x="319717" y="2060997"/>
            <a:ext cx="171449" cy="56430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7693" y="2590800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OR</a:t>
            </a:r>
            <a:endParaRPr lang="en-US" sz="120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1" name="Down Arrow 20"/>
          <p:cNvSpPr/>
          <p:nvPr/>
        </p:nvSpPr>
        <p:spPr>
          <a:xfrm rot="16200000">
            <a:off x="319717" y="3003972"/>
            <a:ext cx="171449" cy="56430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2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08" y="2209799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222062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222062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34487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Down Arrow 28"/>
          <p:cNvSpPr/>
          <p:nvPr/>
        </p:nvSpPr>
        <p:spPr>
          <a:xfrm rot="18887418">
            <a:off x="597201" y="3856405"/>
            <a:ext cx="180790" cy="40364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Down Arrow 29"/>
          <p:cNvSpPr/>
          <p:nvPr/>
        </p:nvSpPr>
        <p:spPr>
          <a:xfrm rot="16200000" flipH="1">
            <a:off x="635642" y="4942493"/>
            <a:ext cx="274988" cy="735389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511552" y="5037980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OR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2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561" y="5227891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987" y="5236505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Down Arrow 34"/>
          <p:cNvSpPr/>
          <p:nvPr/>
        </p:nvSpPr>
        <p:spPr>
          <a:xfrm rot="16200000" flipH="1">
            <a:off x="637970" y="5725981"/>
            <a:ext cx="274990" cy="74004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76600" y="5789230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OR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7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59" y="6023645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032259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Down Arrow 37"/>
          <p:cNvSpPr/>
          <p:nvPr/>
        </p:nvSpPr>
        <p:spPr>
          <a:xfrm>
            <a:off x="7543800" y="1828800"/>
            <a:ext cx="228599" cy="33570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2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972" y="3505200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01" y="3514609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Down Arrow 43"/>
          <p:cNvSpPr/>
          <p:nvPr/>
        </p:nvSpPr>
        <p:spPr>
          <a:xfrm rot="4411859">
            <a:off x="2727979" y="3221872"/>
            <a:ext cx="289508" cy="60058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Down Arrow 44"/>
          <p:cNvSpPr/>
          <p:nvPr/>
        </p:nvSpPr>
        <p:spPr>
          <a:xfrm rot="17807948">
            <a:off x="3915744" y="3334143"/>
            <a:ext cx="228599" cy="33570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200400" y="3200400"/>
            <a:ext cx="67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OR</a:t>
            </a:r>
            <a:endParaRPr lang="en-US" sz="2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ea typeface="+mn-ea"/>
              <a:cs typeface="Aharoni" panose="02010803020104030203" pitchFamily="2" charset="-79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4727639" y="1842074"/>
            <a:ext cx="228599" cy="33570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8" name="Down Arrow 47"/>
          <p:cNvSpPr/>
          <p:nvPr/>
        </p:nvSpPr>
        <p:spPr>
          <a:xfrm>
            <a:off x="1026531" y="1842074"/>
            <a:ext cx="228599" cy="33570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1" grpId="0" animBg="1"/>
      <p:bldP spid="21" grpId="1" animBg="1"/>
      <p:bldP spid="29" grpId="0" animBg="1"/>
      <p:bldP spid="30" grpId="0" animBg="1"/>
      <p:bldP spid="31" grpId="0"/>
      <p:bldP spid="35" grpId="0" animBg="1"/>
      <p:bldP spid="36" grpId="0"/>
      <p:bldP spid="38" grpId="0" animBg="1"/>
      <p:bldP spid="44" grpId="0" animBg="1"/>
      <p:bldP spid="45" grpId="0" animBg="1"/>
      <p:bldP spid="46" grpId="0"/>
      <p:bldP spid="40" grpId="0" animBg="1"/>
      <p:bldP spid="4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099" y="2212848"/>
            <a:ext cx="32004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511175"/>
            <a:ext cx="9144000" cy="11833225"/>
            <a:chOff x="0" y="511175"/>
            <a:chExt cx="9144000" cy="11833225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511175"/>
              <a:ext cx="9144000" cy="11833225"/>
              <a:chOff x="0" y="511175"/>
              <a:chExt cx="9144000" cy="11833225"/>
            </a:xfrm>
          </p:grpSpPr>
          <p:pic>
            <p:nvPicPr>
              <p:cNvPr id="4" name="Picture 3" descr="feewaiver-1.jp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11175"/>
                <a:ext cx="9144000" cy="11833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" name="Picture 2"/>
              <p:cNvPicPr>
                <a:picLocks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2209800"/>
                <a:ext cx="320040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2"/>
              <p:cNvPicPr>
                <a:picLocks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0016" y="2212848"/>
                <a:ext cx="320040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/>
              <p:cNvPicPr>
                <a:picLocks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6011" y="5227320"/>
                <a:ext cx="320040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2"/>
              <p:cNvPicPr>
                <a:picLocks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608" y="5431536"/>
                <a:ext cx="320040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"/>
              <p:cNvPicPr>
                <a:picLocks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6007608"/>
                <a:ext cx="320040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9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560" y="2212848"/>
              <a:ext cx="32004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92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7987E-6 L 0 -0.725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182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 rot="3457622">
            <a:off x="1595476" y="1752516"/>
            <a:ext cx="542287" cy="119065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3429000"/>
            <a:ext cx="584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Relative’s Name and Relationship		  Address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3821668"/>
            <a:ext cx="584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Relative’s Name and Relationship		  Address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4191000"/>
            <a:ext cx="584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Relative’s Name and Relationship		  Address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1600" y="4572000"/>
            <a:ext cx="584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Relative’s Name and Relationship		  Address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1600" y="4953000"/>
            <a:ext cx="584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Relative’s Name and Relationship		  Address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5345668"/>
            <a:ext cx="584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Relative’s Name and Relationship		  Address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2900" y="3437453"/>
            <a:ext cx="8724900" cy="24929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600" dirty="0"/>
              <a:t>Required Relatives are all people over the age of 12 </a:t>
            </a:r>
            <a:endParaRPr lang="en-US" sz="2600" dirty="0" smtClean="0"/>
          </a:p>
          <a:p>
            <a:pPr algn="ctr"/>
            <a:r>
              <a:rPr lang="en-US" sz="2600" dirty="0" smtClean="0"/>
              <a:t>related </a:t>
            </a:r>
            <a:r>
              <a:rPr lang="en-US" sz="2600" dirty="0"/>
              <a:t>to the </a:t>
            </a:r>
            <a:r>
              <a:rPr lang="en-US" sz="2600" dirty="0" err="1"/>
              <a:t>Conservatee</a:t>
            </a:r>
            <a:r>
              <a:rPr lang="en-US" sz="2600" dirty="0"/>
              <a:t> by the 2</a:t>
            </a:r>
            <a:r>
              <a:rPr lang="en-US" sz="2600" baseline="30000" dirty="0"/>
              <a:t>nd</a:t>
            </a:r>
            <a:r>
              <a:rPr lang="en-US" sz="2600" dirty="0"/>
              <a:t> Degree</a:t>
            </a:r>
          </a:p>
          <a:p>
            <a:pPr algn="ctr"/>
            <a:endParaRPr lang="en-US" sz="2600" dirty="0"/>
          </a:p>
          <a:p>
            <a:pPr algn="ctr"/>
            <a:r>
              <a:rPr lang="en-US" sz="2600" dirty="0"/>
              <a:t>Examples: </a:t>
            </a:r>
            <a:r>
              <a:rPr lang="en-US" sz="2600" dirty="0" smtClean="0"/>
              <a:t>Father, Mother, </a:t>
            </a:r>
            <a:r>
              <a:rPr lang="en-US" sz="2600" dirty="0"/>
              <a:t>Brother’s and Sisters (Including Half), Grandparents, and children if they have any</a:t>
            </a:r>
            <a:r>
              <a:rPr lang="en-US" sz="2600" dirty="0" smtClean="0"/>
              <a:t>.</a:t>
            </a:r>
          </a:p>
          <a:p>
            <a:pPr algn="ctr"/>
            <a:endParaRPr lang="en-US" sz="2600" dirty="0"/>
          </a:p>
        </p:txBody>
      </p:sp>
      <p:pic>
        <p:nvPicPr>
          <p:cNvPr id="12" name="Picture 11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980" y="1060704"/>
            <a:ext cx="32004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" y="274320"/>
            <a:ext cx="32004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60" y="-2743200"/>
            <a:ext cx="32004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16" y="-2743200"/>
            <a:ext cx="32004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2733446"/>
            <a:ext cx="32004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51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17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15817" y="2656443"/>
            <a:ext cx="584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Relative’s Name and Relationship		  Address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5817" y="3049111"/>
            <a:ext cx="584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Relative’s Name and Relationship		  Address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1415817" y="3418443"/>
            <a:ext cx="584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Relative’s Name and Relationship		  Address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47800" y="3863975"/>
            <a:ext cx="584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Relative’s Name and Relationship		  Address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47800" y="4256643"/>
            <a:ext cx="584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Relative’s Name and Relationship		  Address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47800" y="4625975"/>
            <a:ext cx="584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Relative’s Name and Relationship		  Address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47800" y="5094843"/>
            <a:ext cx="584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Relative’s Name and Relationship		  Address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47800" y="5487511"/>
            <a:ext cx="584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Relative’s Name and Relationship		  Address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47800" y="5856843"/>
            <a:ext cx="584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Relative’s Name and Relationship		  Address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Page 7 of 7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17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833 L 0 -0.72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182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 rot="3457622">
            <a:off x="1343174" y="1051785"/>
            <a:ext cx="499692" cy="105556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3457622">
            <a:off x="1338504" y="1710140"/>
            <a:ext cx="489192" cy="107212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3596476"/>
            <a:ext cx="1942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 Name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49413" y="3262185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Date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10200" y="3581400"/>
            <a:ext cx="3733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Petitioner Sign 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5029200"/>
            <a:ext cx="1942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 Name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49413" y="4709985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Date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638800" y="5029200"/>
            <a:ext cx="3733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Petitioner Sign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1" grpId="0"/>
      <p:bldP spid="13" grpId="0"/>
      <p:bldP spid="14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Attachment to Petition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8" y="596112"/>
            <a:ext cx="9181715" cy="1184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1066800"/>
            <a:ext cx="2129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Conservatee’s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40275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Attachment to Petition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36" y="596112"/>
            <a:ext cx="9181715" cy="1184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83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53134E-6 L -0.00746 -0.764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38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04" y="-200277"/>
            <a:ext cx="9152286" cy="740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286000"/>
            <a:ext cx="2979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Conservatee’s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Diagnosis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55552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564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bate-cover-sheet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228600"/>
            <a:ext cx="4894262" cy="633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40386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Confidential Supplemental Information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24400" y="1828800"/>
            <a:ext cx="2057400" cy="1524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505200" y="1905000"/>
            <a:ext cx="1371600" cy="152400"/>
          </a:xfrm>
          <a:prstGeom prst="straightConnector1">
            <a:avLst/>
          </a:prstGeom>
          <a:ln w="127000"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00800" y="198474"/>
            <a:ext cx="40386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1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rank Kopcinski\Desktop\Desktop\Conservatorship stuff\New Power point\Powerpoint2013\CoversheetMay5th2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76200"/>
            <a:ext cx="5244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7462" y="380999"/>
            <a:ext cx="4038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Probate Case Cover Sheet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886200" y="76200"/>
            <a:ext cx="1371600" cy="457200"/>
          </a:xfrm>
          <a:prstGeom prst="straightConnector1">
            <a:avLst/>
          </a:prstGeom>
          <a:ln w="127000"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257800" y="533400"/>
            <a:ext cx="1828800" cy="1524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152400"/>
            <a:ext cx="4038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14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118332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26007" y="1162050"/>
            <a:ext cx="2134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Petitioner’s Name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1903" y="1376918"/>
            <a:ext cx="2420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Petitioner’s Address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2600" y="1695450"/>
            <a:ext cx="221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Petitioner’s Phone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84543" y="2006600"/>
            <a:ext cx="4229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Petitioner’s Name, </a:t>
            </a:r>
            <a:r>
              <a:rPr lang="en-US" sz="12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 in Pro Per (BT/XX)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60743" y="2609850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Court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43175" y="3095625"/>
            <a:ext cx="2447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Conservatee’s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Name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71800" y="4133850"/>
            <a:ext cx="2447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Conservatee’s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Name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76400" y="4326493"/>
            <a:ext cx="3203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Conservatee’s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Date of Birth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66925" y="4516993"/>
            <a:ext cx="4409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Conservatee’s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Social Security Number</a:t>
            </a:r>
          </a:p>
        </p:txBody>
      </p:sp>
      <p:sp>
        <p:nvSpPr>
          <p:cNvPr id="23" name="Down Arrow 22"/>
          <p:cNvSpPr/>
          <p:nvPr/>
        </p:nvSpPr>
        <p:spPr>
          <a:xfrm rot="3457622">
            <a:off x="1164730" y="4383429"/>
            <a:ext cx="340043" cy="77391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66800" y="5810250"/>
            <a:ext cx="7539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A paragraph describing why </a:t>
            </a: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conservatee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needs a conservatorship.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Page 1 of 4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4412" y="478475"/>
            <a:ext cx="40386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15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3" grpId="0" animBg="1"/>
      <p:bldP spid="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4412" y="478475"/>
            <a:ext cx="40386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15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616 L 0 -0.796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7522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0" y="-182880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4412" y="478475"/>
            <a:ext cx="40386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15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Page 2 of 4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4412" y="478475"/>
            <a:ext cx="40386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15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88" y="476250"/>
            <a:ext cx="9140825" cy="11833225"/>
            <a:chOff x="1588" y="476250"/>
            <a:chExt cx="9140825" cy="118332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476250"/>
              <a:ext cx="9140825" cy="1183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784" y="10515600"/>
              <a:ext cx="32004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6014412" y="478475"/>
            <a:ext cx="40386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15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53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5627E-6 L 0 -0.79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4975225"/>
            <a:ext cx="9140825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3581400"/>
            <a:ext cx="2733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Conservatee’s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Address</a:t>
            </a:r>
          </a:p>
        </p:txBody>
      </p:sp>
      <p:sp>
        <p:nvSpPr>
          <p:cNvPr id="10" name="Down Arrow 9"/>
          <p:cNvSpPr/>
          <p:nvPr/>
        </p:nvSpPr>
        <p:spPr>
          <a:xfrm rot="16200000" flipH="1">
            <a:off x="712888" y="5033321"/>
            <a:ext cx="184563" cy="45946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36674" y="5093777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OR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4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1" y="5248656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wn Arrow 14"/>
          <p:cNvSpPr/>
          <p:nvPr/>
        </p:nvSpPr>
        <p:spPr>
          <a:xfrm rot="2725246" flipH="1">
            <a:off x="4079155" y="3706813"/>
            <a:ext cx="274988" cy="487839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 rot="2725246" flipH="1">
            <a:off x="1504351" y="4476453"/>
            <a:ext cx="274988" cy="487839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170" name="Picture 2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1" y="5056632"/>
            <a:ext cx="310896" cy="19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1" y="5070348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14412" y="478475"/>
            <a:ext cx="40386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15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  <p:bldP spid="15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Page 3 of 4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Down Arrow 4"/>
          <p:cNvSpPr/>
          <p:nvPr/>
        </p:nvSpPr>
        <p:spPr>
          <a:xfrm rot="3457622">
            <a:off x="2423794" y="3790323"/>
            <a:ext cx="476224" cy="95046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3457622">
            <a:off x="2511223" y="4453341"/>
            <a:ext cx="489192" cy="107212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3457622">
            <a:off x="2558202" y="5119309"/>
            <a:ext cx="464048" cy="111179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4412" y="478475"/>
            <a:ext cx="40386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15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4412" y="478475"/>
            <a:ext cx="40386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15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616 L 0 -0.796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97522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2600" y="3810000"/>
            <a:ext cx="5435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Conservatee’s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Doctor Name and Phone Number</a:t>
            </a:r>
          </a:p>
        </p:txBody>
      </p:sp>
      <p:sp>
        <p:nvSpPr>
          <p:cNvPr id="7" name="Down Arrow 6"/>
          <p:cNvSpPr/>
          <p:nvPr/>
        </p:nvSpPr>
        <p:spPr>
          <a:xfrm rot="17922054">
            <a:off x="382436" y="1446949"/>
            <a:ext cx="436905" cy="74058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3457622">
            <a:off x="1405917" y="2472141"/>
            <a:ext cx="489192" cy="107212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3457622">
            <a:off x="3185739" y="2600644"/>
            <a:ext cx="458892" cy="111992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5181600"/>
            <a:ext cx="5735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Conservatee’s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Regional Center Name and Address</a:t>
            </a:r>
          </a:p>
        </p:txBody>
      </p:sp>
      <p:sp>
        <p:nvSpPr>
          <p:cNvPr id="11" name="Down Arrow 10"/>
          <p:cNvSpPr/>
          <p:nvPr/>
        </p:nvSpPr>
        <p:spPr>
          <a:xfrm rot="17672802">
            <a:off x="2172248" y="4283438"/>
            <a:ext cx="409698" cy="76935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3457622">
            <a:off x="3330377" y="60003"/>
            <a:ext cx="501486" cy="112629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18107101">
            <a:off x="357721" y="636112"/>
            <a:ext cx="464158" cy="77889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00" y="4953000"/>
            <a:ext cx="6623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Conservatee’s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Regional 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Center Worker 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and Phone Number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2600" y="4114800"/>
            <a:ext cx="3541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Conservatee’s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Doctor Address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4412" y="478475"/>
            <a:ext cx="40386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15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 descr="feewaiver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533400"/>
            <a:ext cx="9144000" cy="1182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Page 4 of 4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Down Arrow 5"/>
          <p:cNvSpPr/>
          <p:nvPr/>
        </p:nvSpPr>
        <p:spPr>
          <a:xfrm rot="18029024">
            <a:off x="1013438" y="4227230"/>
            <a:ext cx="34290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3457622">
            <a:off x="1905007" y="4488195"/>
            <a:ext cx="401138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17655053">
            <a:off x="996789" y="4944990"/>
            <a:ext cx="34290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4392397">
            <a:off x="1975777" y="5127346"/>
            <a:ext cx="360942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14529498">
            <a:off x="1016783" y="5660527"/>
            <a:ext cx="336081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4412" y="478475"/>
            <a:ext cx="40386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15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1195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5181600" cy="1066800"/>
          </a:xfrm>
        </p:spPr>
        <p:txBody>
          <a:bodyPr>
            <a:normAutofit fontScale="90000"/>
          </a:bodyPr>
          <a:lstStyle/>
          <a:p>
            <a:r>
              <a:rPr lang="en-US" sz="31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Page</a:t>
            </a:r>
            <a:r>
              <a:rPr lang="en-US" sz="31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1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of 2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85800"/>
            <a:ext cx="4779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err="1" smtClean="0">
                <a:solidFill>
                  <a:srgbClr val="00B0F0"/>
                </a:solidFill>
                <a:latin typeface="+mn-lt"/>
              </a:rPr>
              <a:t>Conservatorship</a:t>
            </a:r>
            <a:r>
              <a:rPr lang="es-AR" b="1" dirty="0" smtClean="0">
                <a:solidFill>
                  <a:srgbClr val="00B0F0"/>
                </a:solidFill>
                <a:latin typeface="+mn-lt"/>
              </a:rPr>
              <a:t> of (</a:t>
            </a:r>
            <a:r>
              <a:rPr lang="es-AR" b="1" dirty="0" err="1" smtClean="0">
                <a:solidFill>
                  <a:srgbClr val="00B0F0"/>
                </a:solidFill>
                <a:latin typeface="+mn-lt"/>
              </a:rPr>
              <a:t>Conservatee’s</a:t>
            </a:r>
            <a:r>
              <a:rPr lang="es-AR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s-AR" b="1" dirty="0" err="1" smtClean="0">
                <a:solidFill>
                  <a:srgbClr val="00B0F0"/>
                </a:solidFill>
                <a:latin typeface="+mn-lt"/>
              </a:rPr>
              <a:t>Name</a:t>
            </a:r>
            <a:r>
              <a:rPr lang="es-AR" b="1" dirty="0" smtClean="0">
                <a:solidFill>
                  <a:srgbClr val="00B0F0"/>
                </a:solidFill>
                <a:latin typeface="+mn-lt"/>
              </a:rPr>
              <a:t>)</a:t>
            </a:r>
            <a:endParaRPr lang="en-US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70493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512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4412" y="478475"/>
            <a:ext cx="40386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15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616 L 0 -0.796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7522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/>
          <p:nvPr/>
        </p:nvSpPr>
        <p:spPr>
          <a:xfrm rot="19845544">
            <a:off x="1073482" y="40302"/>
            <a:ext cx="363783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3785345">
            <a:off x="2182221" y="178370"/>
            <a:ext cx="409521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13582059">
            <a:off x="312087" y="1240952"/>
            <a:ext cx="386445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4572000"/>
            <a:ext cx="1942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 Name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8200" y="403860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Date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10200" y="4495800"/>
            <a:ext cx="373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Petitioner Sign 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-106680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4412" y="478475"/>
            <a:ext cx="40386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15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bate-cover-sheet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228600"/>
            <a:ext cx="4894262" cy="633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40386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Confidential Conservator Screening Form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48200" y="2286000"/>
            <a:ext cx="2209800" cy="1524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>
          <a:xfrm flipV="1">
            <a:off x="2819400" y="2362200"/>
            <a:ext cx="1828800" cy="304800"/>
          </a:xfrm>
          <a:prstGeom prst="straightConnector1">
            <a:avLst/>
          </a:prstGeom>
          <a:ln w="127000"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72200" y="221512"/>
            <a:ext cx="4038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12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1732" y="1447800"/>
            <a:ext cx="2134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Petitioner’s Name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7628" y="1671161"/>
            <a:ext cx="2420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Petitioner’s Address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0268" y="2040493"/>
            <a:ext cx="221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Petitioner’s Phone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70268" y="2402443"/>
            <a:ext cx="4229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Petitioner’s Name, </a:t>
            </a:r>
            <a:r>
              <a:rPr lang="en-US" sz="12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 in Pro Per (BT/XX)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67000" y="2895600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Court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600" y="3886200"/>
            <a:ext cx="2447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Conservatee’s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Name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Page 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1 of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55251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476250"/>
            <a:ext cx="9144000" cy="11833225"/>
            <a:chOff x="0" y="476250"/>
            <a:chExt cx="9144000" cy="11833225"/>
          </a:xfrm>
        </p:grpSpPr>
        <p:pic>
          <p:nvPicPr>
            <p:cNvPr id="4" name="Picture 3" descr="feewaiver-1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6250"/>
              <a:ext cx="9144000" cy="1183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96" y="7391400"/>
              <a:ext cx="32004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920" y="7882128"/>
              <a:ext cx="32004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96" y="8991600"/>
              <a:ext cx="32004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96" y="9906000"/>
              <a:ext cx="32004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080" y="10134600"/>
              <a:ext cx="32004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312" y="10497312"/>
              <a:ext cx="32004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944" y="10872216"/>
              <a:ext cx="32004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5715000" y="55251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7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218 L 0 -0.798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7522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1800" y="914400"/>
            <a:ext cx="2419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Conservator’s 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1143000"/>
            <a:ext cx="3175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Conservator’s 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Date of Birth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1352550"/>
            <a:ext cx="659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SSN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43525" y="1343025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DL#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1600200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Home #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8200" y="1600200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Work #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0" y="1600200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Other #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0" y="1905000"/>
            <a:ext cx="31357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If (a): describe relationship </a:t>
            </a:r>
            <a:r>
              <a:rPr lang="en-US" sz="12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to </a:t>
            </a:r>
            <a:r>
              <a:rPr lang="en-US" sz="120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Conservatee</a:t>
            </a:r>
            <a:endParaRPr lang="en-US" sz="120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431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4003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46863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34189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577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220" y="54102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63" y="50292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70755" y="1969532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OR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0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1" y="195605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96" y="2151493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Down Arrow 32"/>
          <p:cNvSpPr/>
          <p:nvPr/>
        </p:nvSpPr>
        <p:spPr>
          <a:xfrm rot="16200000" flipH="1">
            <a:off x="215218" y="869333"/>
            <a:ext cx="181429" cy="45946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 rot="16200000" flipH="1">
            <a:off x="190700" y="1831046"/>
            <a:ext cx="181429" cy="45946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637956" y="2133600"/>
            <a:ext cx="22012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If (b): fill in years and months</a:t>
            </a:r>
            <a:endParaRPr lang="en-US" sz="120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54266" y="205740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#</a:t>
            </a:r>
            <a:endParaRPr lang="en-US" sz="20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68666" y="205740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#</a:t>
            </a:r>
            <a:endParaRPr lang="en-US" sz="20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8" name="Down Arrow 37"/>
          <p:cNvSpPr/>
          <p:nvPr/>
        </p:nvSpPr>
        <p:spPr>
          <a:xfrm rot="16200000" flipH="1">
            <a:off x="178717" y="2288978"/>
            <a:ext cx="181429" cy="43721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3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636" y="2407176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60" y="3547143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Down Arrow 48"/>
          <p:cNvSpPr/>
          <p:nvPr/>
        </p:nvSpPr>
        <p:spPr>
          <a:xfrm rot="16200000" flipH="1">
            <a:off x="189843" y="2854031"/>
            <a:ext cx="181429" cy="45946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" name="Down Arrow 49"/>
          <p:cNvSpPr/>
          <p:nvPr/>
        </p:nvSpPr>
        <p:spPr>
          <a:xfrm rot="16200000" flipH="1">
            <a:off x="190699" y="3641352"/>
            <a:ext cx="181429" cy="45946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5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96" y="447065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1295400" y="4503516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OR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7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1" y="4670143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82" y="4686576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Down Arrow 58"/>
          <p:cNvSpPr/>
          <p:nvPr/>
        </p:nvSpPr>
        <p:spPr>
          <a:xfrm rot="16200000" flipH="1">
            <a:off x="178716" y="4552496"/>
            <a:ext cx="181429" cy="45946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085766" y="4821452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OR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1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941" y="504215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375" y="503633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Down Arrow 62"/>
          <p:cNvSpPr/>
          <p:nvPr/>
        </p:nvSpPr>
        <p:spPr>
          <a:xfrm rot="16200000" flipH="1">
            <a:off x="417362" y="4930273"/>
            <a:ext cx="181429" cy="45946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369777" y="5206746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OR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9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24" y="542315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94" y="5423493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Down Arrow 70"/>
          <p:cNvSpPr/>
          <p:nvPr/>
        </p:nvSpPr>
        <p:spPr>
          <a:xfrm rot="16200000" flipH="1">
            <a:off x="431940" y="5295010"/>
            <a:ext cx="181429" cy="45946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715000" y="55251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4" name="Down Arrow 63"/>
          <p:cNvSpPr/>
          <p:nvPr/>
        </p:nvSpPr>
        <p:spPr>
          <a:xfrm rot="8309206" flipH="1">
            <a:off x="1988499" y="2489602"/>
            <a:ext cx="181429" cy="43721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7" name="Down Arrow 66"/>
          <p:cNvSpPr/>
          <p:nvPr/>
        </p:nvSpPr>
        <p:spPr>
          <a:xfrm rot="2872996" flipH="1">
            <a:off x="1389229" y="3196937"/>
            <a:ext cx="181429" cy="43721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2" name="Down Arrow 71"/>
          <p:cNvSpPr/>
          <p:nvPr/>
        </p:nvSpPr>
        <p:spPr>
          <a:xfrm rot="2872996" flipH="1">
            <a:off x="1372714" y="4114232"/>
            <a:ext cx="181429" cy="43721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5" grpId="0"/>
      <p:bldP spid="29" grpId="0"/>
      <p:bldP spid="33" grpId="0" animBg="1"/>
      <p:bldP spid="34" grpId="0" animBg="1"/>
      <p:bldP spid="35" grpId="0"/>
      <p:bldP spid="36" grpId="0"/>
      <p:bldP spid="37" grpId="0"/>
      <p:bldP spid="38" grpId="0" animBg="1"/>
      <p:bldP spid="49" grpId="0" animBg="1"/>
      <p:bldP spid="50" grpId="0" animBg="1"/>
      <p:bldP spid="56" grpId="0"/>
      <p:bldP spid="59" grpId="0" animBg="1"/>
      <p:bldP spid="60" grpId="0"/>
      <p:bldP spid="63" grpId="0" animBg="1"/>
      <p:bldP spid="68" grpId="0"/>
      <p:bldP spid="71" grpId="0" animBg="1"/>
      <p:bldP spid="64" grpId="0" animBg="1"/>
      <p:bldP spid="67" grpId="0" animBg="1"/>
      <p:bldP spid="7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 descr="feewaiver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Page 2 of 2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27051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861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62793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64" y="45339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8" y="49149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63" y="58674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64" y="73914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7" y="88773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182831" y="1758524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OR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9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5" y="199415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042" y="199415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Down Arrow 40"/>
          <p:cNvSpPr/>
          <p:nvPr/>
        </p:nvSpPr>
        <p:spPr>
          <a:xfrm rot="16200000" flipH="1">
            <a:off x="189774" y="1850708"/>
            <a:ext cx="185894" cy="4130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182831" y="2114378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OR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3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5" y="2350008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042" y="2350008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Down Arrow 44"/>
          <p:cNvSpPr/>
          <p:nvPr/>
        </p:nvSpPr>
        <p:spPr>
          <a:xfrm rot="16200000" flipH="1">
            <a:off x="189774" y="2206562"/>
            <a:ext cx="185894" cy="4130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182831" y="2495378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OR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7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5" y="2705326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05326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Down Arrow 48"/>
          <p:cNvSpPr/>
          <p:nvPr/>
        </p:nvSpPr>
        <p:spPr>
          <a:xfrm rot="16200000" flipH="1">
            <a:off x="189774" y="2587562"/>
            <a:ext cx="185894" cy="4130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182831" y="2876378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OR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1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5" y="3082135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11" y="3082135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Down Arrow 52"/>
          <p:cNvSpPr/>
          <p:nvPr/>
        </p:nvSpPr>
        <p:spPr>
          <a:xfrm rot="16200000" flipH="1">
            <a:off x="189774" y="2968562"/>
            <a:ext cx="185894" cy="4130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182831" y="3257378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OR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5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5" y="3475747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63" y="3473786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Down Arrow 56"/>
          <p:cNvSpPr/>
          <p:nvPr/>
        </p:nvSpPr>
        <p:spPr>
          <a:xfrm rot="16200000" flipH="1">
            <a:off x="189774" y="3349562"/>
            <a:ext cx="185894" cy="4130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182831" y="3581400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OR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9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5" y="382295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90" y="382295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Down Arrow 60"/>
          <p:cNvSpPr/>
          <p:nvPr/>
        </p:nvSpPr>
        <p:spPr>
          <a:xfrm rot="16200000" flipH="1">
            <a:off x="189774" y="3739132"/>
            <a:ext cx="185894" cy="4130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182831" y="3962400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OR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3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5" y="4198030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042" y="4198030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Down Arrow 64"/>
          <p:cNvSpPr/>
          <p:nvPr/>
        </p:nvSpPr>
        <p:spPr>
          <a:xfrm rot="16200000" flipH="1">
            <a:off x="189774" y="4077427"/>
            <a:ext cx="185894" cy="4130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182831" y="4343400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OR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7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5" y="4559808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042" y="4559808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Down Arrow 68"/>
          <p:cNvSpPr/>
          <p:nvPr/>
        </p:nvSpPr>
        <p:spPr>
          <a:xfrm rot="16200000" flipH="1">
            <a:off x="189774" y="4458427"/>
            <a:ext cx="185894" cy="4130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182831" y="4724400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OR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1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5" y="4921586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90" y="4921586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Down Arrow 72"/>
          <p:cNvSpPr/>
          <p:nvPr/>
        </p:nvSpPr>
        <p:spPr>
          <a:xfrm rot="16200000" flipH="1">
            <a:off x="189774" y="4839427"/>
            <a:ext cx="185894" cy="4130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182831" y="5086178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OR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5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5" y="5321808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44651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Down Arrow 76"/>
          <p:cNvSpPr/>
          <p:nvPr/>
        </p:nvSpPr>
        <p:spPr>
          <a:xfrm rot="16200000" flipH="1">
            <a:off x="189774" y="5220427"/>
            <a:ext cx="185894" cy="4130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1182831" y="5619578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OR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9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5" y="5878051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042" y="5865280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Down Arrow 80"/>
          <p:cNvSpPr/>
          <p:nvPr/>
        </p:nvSpPr>
        <p:spPr>
          <a:xfrm rot="16200000" flipH="1">
            <a:off x="189774" y="5753827"/>
            <a:ext cx="185894" cy="4130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5715000" y="55251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 animBg="1"/>
      <p:bldP spid="42" grpId="0"/>
      <p:bldP spid="45" grpId="0" animBg="1"/>
      <p:bldP spid="46" grpId="0"/>
      <p:bldP spid="49" grpId="0" animBg="1"/>
      <p:bldP spid="50" grpId="0"/>
      <p:bldP spid="53" grpId="0" animBg="1"/>
      <p:bldP spid="54" grpId="0"/>
      <p:bldP spid="57" grpId="0" animBg="1"/>
      <p:bldP spid="58" grpId="0"/>
      <p:bldP spid="61" grpId="0" animBg="1"/>
      <p:bldP spid="62" grpId="0"/>
      <p:bldP spid="65" grpId="0" animBg="1"/>
      <p:bldP spid="66" grpId="0"/>
      <p:bldP spid="69" grpId="0" animBg="1"/>
      <p:bldP spid="70" grpId="0"/>
      <p:bldP spid="73" grpId="0" animBg="1"/>
      <p:bldP spid="74" grpId="0"/>
      <p:bldP spid="77" grpId="0" animBg="1"/>
      <p:bldP spid="78" grpId="0"/>
      <p:bldP spid="8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 descr="feewaiver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75225"/>
            <a:ext cx="91440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71600" y="4714220"/>
            <a:ext cx="1942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Petitioner Name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4343400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Date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81600" y="4648200"/>
            <a:ext cx="3733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B0F0"/>
                </a:solidFill>
                <a:latin typeface="Handwriting - Dakota" charset="0"/>
                <a:ea typeface="Hand Of Sean" charset="0"/>
              </a:rPr>
              <a:t>Petitioner Sign Here</a:t>
            </a:r>
          </a:p>
        </p:txBody>
      </p:sp>
      <p:sp>
        <p:nvSpPr>
          <p:cNvPr id="12" name="Down Arrow 11"/>
          <p:cNvSpPr/>
          <p:nvPr/>
        </p:nvSpPr>
        <p:spPr>
          <a:xfrm rot="16200000" flipH="1">
            <a:off x="189774" y="650547"/>
            <a:ext cx="185894" cy="4130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7964" y="1135559"/>
            <a:ext cx="17162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If checked,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“I am not” for #17,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leave #18 </a:t>
            </a:r>
            <a:r>
              <a:rPr lang="en-US" sz="1100" b="1" i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blank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(skip to #19)</a:t>
            </a:r>
            <a:endParaRPr lang="en-US" sz="1100" i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Down Arrow 13"/>
          <p:cNvSpPr/>
          <p:nvPr/>
        </p:nvSpPr>
        <p:spPr>
          <a:xfrm flipH="1">
            <a:off x="2305547" y="597105"/>
            <a:ext cx="153049" cy="54589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56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own Arrow 15"/>
          <p:cNvSpPr/>
          <p:nvPr/>
        </p:nvSpPr>
        <p:spPr>
          <a:xfrm flipH="1">
            <a:off x="1254915" y="589456"/>
            <a:ext cx="153049" cy="52009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9158" y="1093711"/>
            <a:ext cx="1549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If checked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“I am” for #17, answer #18</a:t>
            </a:r>
            <a:endParaRPr lang="en-US" sz="1200" i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82" y="-23622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85" y="-19812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85" y="-16383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85" y="-12573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84" y="-9144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81" y="-5334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97" y="-1143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82" y="398956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83" y="192501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82" y="342900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531" y="398956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6200" y="3810000"/>
            <a:ext cx="29530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does </a:t>
            </a:r>
            <a:r>
              <a:rPr lang="en-US" sz="1100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not</a:t>
            </a:r>
            <a:r>
              <a:rPr lang="en-US" sz="11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include Regional Center Workers</a:t>
            </a:r>
            <a:endParaRPr lang="en-US" sz="110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7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50" y="809957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19200" y="540249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OR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9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79" y="809957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Down Arrow 29"/>
          <p:cNvSpPr/>
          <p:nvPr/>
        </p:nvSpPr>
        <p:spPr>
          <a:xfrm rot="16200000" flipH="1">
            <a:off x="189774" y="1813740"/>
            <a:ext cx="185894" cy="4130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1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81" y="1925010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07" y="1950918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125378" y="1695546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OR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4" name="Down Arrow 33"/>
          <p:cNvSpPr/>
          <p:nvPr/>
        </p:nvSpPr>
        <p:spPr>
          <a:xfrm rot="16200000" flipH="1">
            <a:off x="189774" y="3166194"/>
            <a:ext cx="185894" cy="4130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81" y="344195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95" y="3441954"/>
            <a:ext cx="301752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230916" y="3505200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OR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67400" y="-114300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9" name="Down Arrow 38"/>
          <p:cNvSpPr/>
          <p:nvPr/>
        </p:nvSpPr>
        <p:spPr>
          <a:xfrm rot="10800000" flipH="1">
            <a:off x="2458597" y="3429000"/>
            <a:ext cx="228602" cy="41304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185796" y="136033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OR</a:t>
            </a:r>
            <a:endParaRPr lang="en-US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15000" y="55251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1" animBg="1"/>
      <p:bldP spid="13" grpId="0"/>
      <p:bldP spid="14" grpId="0" animBg="1"/>
      <p:bldP spid="16" grpId="0" animBg="1"/>
      <p:bldP spid="17" grpId="0"/>
      <p:bldP spid="25" grpId="0"/>
      <p:bldP spid="28" grpId="0"/>
      <p:bldP spid="30" grpId="0" animBg="1"/>
      <p:bldP spid="33" grpId="0"/>
      <p:bldP spid="34" grpId="0" animBg="1"/>
      <p:bldP spid="37" grpId="0"/>
      <p:bldP spid="39" grpId="0" animBg="1"/>
      <p:bldP spid="4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29600" y="2841595"/>
            <a:ext cx="457200" cy="1302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Waiver and 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Consent </a:t>
            </a:r>
            <a:b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Form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4300" y="937418"/>
            <a:ext cx="7848600" cy="4525963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r>
              <a:rPr lang="en-US" dirty="0" smtClean="0"/>
              <a:t>This form is </a:t>
            </a:r>
            <a:r>
              <a:rPr lang="en-US" dirty="0" smtClean="0"/>
              <a:t>filled </a:t>
            </a:r>
            <a:r>
              <a:rPr lang="en-US" dirty="0" smtClean="0"/>
              <a:t>out</a:t>
            </a:r>
          </a:p>
          <a:p>
            <a:pPr marL="36576" indent="0">
              <a:buNone/>
            </a:pPr>
            <a:r>
              <a:rPr lang="en-US" dirty="0" smtClean="0"/>
              <a:t>by any </a:t>
            </a:r>
          </a:p>
          <a:p>
            <a:pPr marL="36576" indent="0">
              <a:buNone/>
            </a:pPr>
            <a:r>
              <a:rPr lang="en-US" dirty="0" smtClean="0"/>
              <a:t>Co- Conservator.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dirty="0" smtClean="0"/>
              <a:t>It is needed to show</a:t>
            </a:r>
          </a:p>
          <a:p>
            <a:pPr marL="36576" indent="0">
              <a:buNone/>
            </a:pPr>
            <a:r>
              <a:rPr lang="en-US" dirty="0" smtClean="0"/>
              <a:t>that the Co-Conservator</a:t>
            </a:r>
          </a:p>
          <a:p>
            <a:pPr marL="36576" indent="0">
              <a:buNone/>
            </a:pPr>
            <a:r>
              <a:rPr lang="en-US" dirty="0"/>
              <a:t>c</a:t>
            </a:r>
            <a:r>
              <a:rPr lang="en-US" dirty="0" smtClean="0"/>
              <a:t>onsents to be </a:t>
            </a:r>
          </a:p>
          <a:p>
            <a:pPr marL="36576" indent="0">
              <a:buNone/>
            </a:pPr>
            <a:r>
              <a:rPr lang="en-US" dirty="0" smtClean="0"/>
              <a:t>Co-Conservator</a:t>
            </a:r>
          </a:p>
          <a:p>
            <a:pPr marL="36576" indent="0">
              <a:buNone/>
            </a:pPr>
            <a:r>
              <a:rPr lang="en-US" dirty="0" smtClean="0"/>
              <a:t>over Conservatee.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333" y="0"/>
            <a:ext cx="5446667" cy="66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>
          <a:xfrm rot="14303007">
            <a:off x="3971310" y="2952333"/>
            <a:ext cx="68580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229600" y="2841595"/>
            <a:ext cx="533400" cy="13020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angle 13"/>
          <p:cNvSpPr/>
          <p:nvPr/>
        </p:nvSpPr>
        <p:spPr>
          <a:xfrm>
            <a:off x="4724400" y="2971800"/>
            <a:ext cx="2362200" cy="22860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TextBox 8"/>
          <p:cNvSpPr txBox="1"/>
          <p:nvPr/>
        </p:nvSpPr>
        <p:spPr>
          <a:xfrm>
            <a:off x="6096000" y="13900"/>
            <a:ext cx="4038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12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932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  <p:bldP spid="10" grpId="0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08" y="191333"/>
            <a:ext cx="5446667" cy="666666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</p:pic>
      <p:sp>
        <p:nvSpPr>
          <p:cNvPr id="6" name="Down Arrow 5"/>
          <p:cNvSpPr/>
          <p:nvPr/>
        </p:nvSpPr>
        <p:spPr>
          <a:xfrm rot="13555132">
            <a:off x="4201493" y="712653"/>
            <a:ext cx="443269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13599084">
            <a:off x="4250109" y="2268596"/>
            <a:ext cx="414685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18182" y="2133600"/>
            <a:ext cx="1939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B0F0"/>
                </a:solidFill>
                <a:latin typeface="+mn-lt"/>
              </a:rPr>
              <a:t>Conservatee’s</a:t>
            </a:r>
            <a:r>
              <a:rPr lang="en-US" sz="1400" b="1" dirty="0" smtClean="0">
                <a:solidFill>
                  <a:srgbClr val="00B0F0"/>
                </a:solidFill>
                <a:latin typeface="+mn-lt"/>
              </a:rPr>
              <a:t> Name</a:t>
            </a:r>
            <a:endParaRPr lang="es-AR" sz="1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9" name="Down Arrow 8"/>
          <p:cNvSpPr/>
          <p:nvPr/>
        </p:nvSpPr>
        <p:spPr>
          <a:xfrm rot="13376214">
            <a:off x="4573173" y="2996552"/>
            <a:ext cx="461659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13084287">
            <a:off x="5389791" y="3194777"/>
            <a:ext cx="396478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rot="13161873">
            <a:off x="4674984" y="4285488"/>
            <a:ext cx="403712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47020" y="415873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+mn-lt"/>
              </a:rPr>
              <a:t>Date</a:t>
            </a:r>
            <a:endParaRPr lang="es-AR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4" name="Down Arrow 13"/>
          <p:cNvSpPr/>
          <p:nvPr/>
        </p:nvSpPr>
        <p:spPr>
          <a:xfrm rot="13089414">
            <a:off x="6619554" y="4302799"/>
            <a:ext cx="441759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33515" y="4158733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+mn-lt"/>
              </a:rPr>
              <a:t>Signature</a:t>
            </a:r>
            <a:endParaRPr lang="es-AR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180201"/>
            <a:ext cx="4038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12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66504" y="573728"/>
            <a:ext cx="1200896" cy="264472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148358" y="2970218"/>
            <a:ext cx="939062" cy="183376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774310" y="3153594"/>
            <a:ext cx="1287780" cy="233744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29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/>
      <p:bldP spid="9" grpId="0" animBg="1"/>
      <p:bldP spid="10" grpId="0" animBg="1"/>
      <p:bldP spid="11" grpId="0" animBg="1"/>
      <p:bldP spid="8" grpId="0"/>
      <p:bldP spid="14" grpId="0" animBg="1"/>
      <p:bldP spid="13" grpId="0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1195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05400" y="70493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187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93384E-6 L 0 -0.786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bate-cover-sheet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228600"/>
            <a:ext cx="4894262" cy="633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40386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Notification to Court of Address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67200" y="685800"/>
            <a:ext cx="1676400" cy="3810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>
          <a:xfrm flipV="1">
            <a:off x="3200400" y="876300"/>
            <a:ext cx="1066800" cy="1028700"/>
          </a:xfrm>
          <a:prstGeom prst="straightConnector1">
            <a:avLst/>
          </a:prstGeom>
          <a:ln w="127000"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72200" y="256401"/>
            <a:ext cx="4038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12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6250"/>
            <a:ext cx="91313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Page 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1 of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8200" y="4267200"/>
            <a:ext cx="2447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Conservatee’s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Name</a:t>
            </a:r>
          </a:p>
        </p:txBody>
      </p:sp>
      <p:sp>
        <p:nvSpPr>
          <p:cNvPr id="16" name="Down Arrow 15"/>
          <p:cNvSpPr/>
          <p:nvPr/>
        </p:nvSpPr>
        <p:spPr>
          <a:xfrm rot="3457622">
            <a:off x="5655889" y="1866341"/>
            <a:ext cx="32760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 rot="16568276">
            <a:off x="4762933" y="2347023"/>
            <a:ext cx="347361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4572000"/>
            <a:ext cx="247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Conservatee’s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Street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3000" y="426720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Date of Birth</a:t>
            </a:r>
          </a:p>
        </p:txBody>
      </p:sp>
      <p:sp>
        <p:nvSpPr>
          <p:cNvPr id="20" name="Down Arrow 19"/>
          <p:cNvSpPr/>
          <p:nvPr/>
        </p:nvSpPr>
        <p:spPr>
          <a:xfrm rot="3457622">
            <a:off x="857728" y="3385907"/>
            <a:ext cx="317101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29200" y="3886200"/>
            <a:ext cx="2293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Conservatee’s</a:t>
            </a: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SSN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29400" y="4267200"/>
            <a:ext cx="182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Phone Number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57800" y="4572000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10400" y="4572000"/>
            <a:ext cx="749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State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772400" y="4572000"/>
            <a:ext cx="530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Zip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7400" y="51429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 animBg="1"/>
      <p:bldP spid="17" grpId="0" animBg="1"/>
      <p:bldP spid="18" grpId="0"/>
      <p:bldP spid="19" grpId="0"/>
      <p:bldP spid="20" grpId="0" animBg="1"/>
      <p:bldP spid="21" grpId="0"/>
      <p:bldP spid="22" grpId="0"/>
      <p:bldP spid="23" grpId="0"/>
      <p:bldP spid="2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6250"/>
            <a:ext cx="91313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51429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616 L 0 -0.796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4975225"/>
            <a:ext cx="9131300" cy="1183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14400" y="1295400"/>
            <a:ext cx="2429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Conservator’s Name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1600200"/>
            <a:ext cx="2455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Conservator’s Street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9200" y="129540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Date of Birth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1943100"/>
            <a:ext cx="2275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Conservator’s SSN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5600" y="1295400"/>
            <a:ext cx="182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Phone Number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0" y="1600200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0" y="1600200"/>
            <a:ext cx="749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State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48600" y="1600200"/>
            <a:ext cx="530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Zip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8800" y="1905000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Conservator’s DL#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4400" y="2286000"/>
            <a:ext cx="3396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Conservator’s Email Address</a:t>
            </a:r>
          </a:p>
        </p:txBody>
      </p:sp>
      <p:sp>
        <p:nvSpPr>
          <p:cNvPr id="22" name="Down Arrow 21"/>
          <p:cNvSpPr/>
          <p:nvPr/>
        </p:nvSpPr>
        <p:spPr>
          <a:xfrm rot="3457622">
            <a:off x="819534" y="465618"/>
            <a:ext cx="399212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66800" y="4343400"/>
            <a:ext cx="2429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Conservator’s Name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29400" y="4343400"/>
            <a:ext cx="182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Phone Number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67400" y="51429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sz="3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If you can, </a:t>
            </a:r>
            <a:br>
              <a:rPr lang="en-US" sz="3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3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bring your child to the next appointment…</a:t>
            </a:r>
            <a:endParaRPr lang="en-US" sz="35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" y="2133600"/>
            <a:ext cx="8991600" cy="1447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If you bring your child, </a:t>
            </a:r>
          </a:p>
          <a:p>
            <a:pPr algn="ctr" fontAlgn="auto">
              <a:spcAft>
                <a:spcPts val="0"/>
              </a:spcAft>
            </a:pPr>
            <a:r>
              <a:rPr lang="en-US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we will take care of serving your child </a:t>
            </a:r>
          </a:p>
          <a:p>
            <a:pPr algn="ctr" fontAlgn="auto">
              <a:spcAft>
                <a:spcPts val="0"/>
              </a:spcAft>
            </a:pPr>
            <a:r>
              <a:rPr lang="en-US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and completing the service papers.  </a:t>
            </a:r>
            <a:endParaRPr lang="en-US" sz="25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3505200"/>
            <a:ext cx="8991600" cy="1981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If you do not bring your child, </a:t>
            </a:r>
          </a:p>
          <a:p>
            <a:pPr algn="ctr" fontAlgn="auto">
              <a:spcAft>
                <a:spcPts val="0"/>
              </a:spcAft>
            </a:pPr>
            <a:r>
              <a:rPr lang="en-US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you will have to find someone else to serve your child </a:t>
            </a:r>
          </a:p>
          <a:p>
            <a:pPr algn="ctr" fontAlgn="auto">
              <a:spcAft>
                <a:spcPts val="0"/>
              </a:spcAft>
            </a:pPr>
            <a:r>
              <a:rPr lang="en-US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and complete and the service papers yourself.</a:t>
            </a:r>
            <a:br>
              <a:rPr lang="en-US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280401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371600" y="685800"/>
            <a:ext cx="1193661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What Now?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35668"/>
            <a:ext cx="378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Bet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Tzedek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 file your documents.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173068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Bet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Tzedek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 send notices to all people whose addresses you provided.  It is possible that they will receive this notice before you come back for your next appointment.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048000"/>
            <a:ext cx="89916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Bet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Tzedek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 send notice to the Regional Center.  You can follow-up with the Regional Center to make sure they received it.  The Regional Center must file a report in order to get the Conservatorship.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114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If you did not bring the completed form from the Doctor today, you must bring it to the next appointment.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876800"/>
            <a:ext cx="356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See you at the next appointment!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7760"/>
            <a:ext cx="9144000" cy="1195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13835589">
            <a:off x="528896" y="3590985"/>
            <a:ext cx="38495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 rot="13835589">
            <a:off x="4189476" y="3744366"/>
            <a:ext cx="387492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05400" y="704939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898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636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Page</a:t>
            </a:r>
            <a:r>
              <a:rPr lang="en-US" sz="29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 </a:t>
            </a:r>
            <a:r>
              <a:rPr lang="en-US" sz="2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2 of 2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es-AR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533400"/>
            <a:ext cx="9144000" cy="13693055"/>
            <a:chOff x="0" y="533400"/>
            <a:chExt cx="9144000" cy="1369305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3400"/>
              <a:ext cx="9144000" cy="13693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876800" y="581900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105400" y="22860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17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5.94495E-7 L 0 -0.78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3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64608"/>
            <a:ext cx="9144000" cy="1369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10" y="1278175"/>
            <a:ext cx="7467600" cy="4525963"/>
          </a:xfrm>
        </p:spPr>
        <p:txBody>
          <a:bodyPr/>
          <a:lstStyle/>
          <a:p>
            <a:pPr marL="36576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42062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1" name="Down Arrow 10"/>
          <p:cNvSpPr/>
          <p:nvPr/>
        </p:nvSpPr>
        <p:spPr>
          <a:xfrm rot="13835589">
            <a:off x="4407893" y="482025"/>
            <a:ext cx="424397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0999" y="1684562"/>
            <a:ext cx="2323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</a:rPr>
              <a:t>Conservatee’s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Address</a:t>
            </a:r>
            <a:endParaRPr lang="es-AR" b="1" dirty="0">
              <a:solidFill>
                <a:srgbClr val="00B0F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0400" y="1688448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rgbClr val="00B0F0"/>
                </a:solidFill>
              </a:rPr>
              <a:t>City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</a:t>
            </a:r>
            <a:r>
              <a:rPr lang="en-US" b="1" dirty="0" smtClean="0">
                <a:solidFill>
                  <a:srgbClr val="00B0F0"/>
                </a:solidFill>
              </a:rPr>
              <a:t>State</a:t>
            </a:r>
            <a:r>
              <a:rPr lang="en-US" b="1" dirty="0" smtClean="0">
                <a:solidFill>
                  <a:schemeClr val="bg1"/>
                </a:solidFill>
              </a:rPr>
              <a:t>                </a:t>
            </a:r>
            <a:r>
              <a:rPr lang="en-US" b="1" dirty="0">
                <a:solidFill>
                  <a:srgbClr val="00B0F0"/>
                </a:solidFill>
              </a:rPr>
              <a:t>Zip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Code</a:t>
            </a:r>
            <a:endParaRPr lang="es-AR" b="1" dirty="0">
              <a:solidFill>
                <a:srgbClr val="00B0F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1727314">
            <a:off x="459314" y="1939026"/>
            <a:ext cx="370714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28675" y="3171825"/>
            <a:ext cx="174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Central </a:t>
            </a:r>
            <a:r>
              <a:rPr lang="en-US" b="1" i="1" dirty="0" smtClean="0">
                <a:solidFill>
                  <a:srgbClr val="00B0F0"/>
                </a:solidFill>
              </a:rPr>
              <a:t>or</a:t>
            </a:r>
            <a:r>
              <a:rPr lang="en-US" b="1" dirty="0" smtClean="0">
                <a:solidFill>
                  <a:srgbClr val="00B0F0"/>
                </a:solidFill>
              </a:rPr>
              <a:t> North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3063" y="4000500"/>
            <a:ext cx="139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Today’s Date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80737" y="4691390"/>
            <a:ext cx="3396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Petitioner’s Signature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67" y="2667000"/>
            <a:ext cx="2190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2667000"/>
            <a:ext cx="2190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570625" y="2586335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</a:rPr>
              <a:t>OR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rot="1727314">
            <a:off x="3134091" y="1940477"/>
            <a:ext cx="34290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05400" y="228600"/>
            <a:ext cx="403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SAMPLE ONLY</a:t>
            </a:r>
            <a:endParaRPr lang="en-US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838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6" grpId="0" animBg="1"/>
      <p:bldP spid="20" grpId="0"/>
      <p:bldP spid="23" grpId="0"/>
      <p:bldP spid="24" grpId="0"/>
      <p:bldP spid="21" grpId="0"/>
      <p:bldP spid="22" grpId="0" animBg="1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2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2259</TotalTime>
  <Words>1279</Words>
  <Application>Microsoft Office PowerPoint</Application>
  <PresentationFormat>On-screen Show (4:3)</PresentationFormat>
  <Paragraphs>369</Paragraphs>
  <Slides>65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Technic</vt:lpstr>
      <vt:lpstr>PowerPoint Presentation</vt:lpstr>
      <vt:lpstr>PowerPoint Presentation</vt:lpstr>
      <vt:lpstr>PowerPoint Presentation</vt:lpstr>
      <vt:lpstr>PowerPoint Presentation</vt:lpstr>
      <vt:lpstr>Page 1 of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Waiver and  Consent 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can,  bring your child to the next appointment…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Jordan Rouss</dc:creator>
  <cp:lastModifiedBy>Salvador Brasil</cp:lastModifiedBy>
  <cp:revision>201</cp:revision>
  <dcterms:created xsi:type="dcterms:W3CDTF">2011-10-17T18:08:05Z</dcterms:created>
  <dcterms:modified xsi:type="dcterms:W3CDTF">2014-07-28T21:42:04Z</dcterms:modified>
</cp:coreProperties>
</file>